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media/image81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52"/>
  </p:notesMasterIdLst>
  <p:sldIdLst>
    <p:sldId id="304" r:id="rId3"/>
    <p:sldId id="256" r:id="rId4"/>
    <p:sldId id="347" r:id="rId5"/>
    <p:sldId id="349" r:id="rId6"/>
    <p:sldId id="451" r:id="rId7"/>
    <p:sldId id="452" r:id="rId8"/>
    <p:sldId id="260" r:id="rId9"/>
    <p:sldId id="262" r:id="rId10"/>
    <p:sldId id="302" r:id="rId11"/>
    <p:sldId id="284" r:id="rId12"/>
    <p:sldId id="323" r:id="rId13"/>
    <p:sldId id="316" r:id="rId14"/>
    <p:sldId id="317" r:id="rId15"/>
    <p:sldId id="318" r:id="rId16"/>
    <p:sldId id="320" r:id="rId17"/>
    <p:sldId id="321" r:id="rId18"/>
    <p:sldId id="454" r:id="rId19"/>
    <p:sldId id="455" r:id="rId20"/>
    <p:sldId id="456" r:id="rId21"/>
    <p:sldId id="457" r:id="rId22"/>
    <p:sldId id="458" r:id="rId23"/>
    <p:sldId id="459" r:id="rId24"/>
    <p:sldId id="460" r:id="rId25"/>
    <p:sldId id="461" r:id="rId26"/>
    <p:sldId id="280" r:id="rId27"/>
    <p:sldId id="462" r:id="rId28"/>
    <p:sldId id="294" r:id="rId29"/>
    <p:sldId id="296" r:id="rId30"/>
    <p:sldId id="463" r:id="rId31"/>
    <p:sldId id="310" r:id="rId32"/>
    <p:sldId id="464" r:id="rId33"/>
    <p:sldId id="314" r:id="rId34"/>
    <p:sldId id="311" r:id="rId35"/>
    <p:sldId id="297" r:id="rId36"/>
    <p:sldId id="300" r:id="rId37"/>
    <p:sldId id="293" r:id="rId38"/>
    <p:sldId id="295" r:id="rId39"/>
    <p:sldId id="298" r:id="rId40"/>
    <p:sldId id="307" r:id="rId41"/>
    <p:sldId id="299" r:id="rId42"/>
    <p:sldId id="303" r:id="rId43"/>
    <p:sldId id="465" r:id="rId44"/>
    <p:sldId id="466" r:id="rId45"/>
    <p:sldId id="467" r:id="rId46"/>
    <p:sldId id="468" r:id="rId47"/>
    <p:sldId id="469" r:id="rId48"/>
    <p:sldId id="470" r:id="rId49"/>
    <p:sldId id="471" r:id="rId50"/>
    <p:sldId id="472" r:id="rId5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AA65"/>
    <a:srgbClr val="594D35"/>
    <a:srgbClr val="EEE3CF"/>
    <a:srgbClr val="1D9BA1"/>
    <a:srgbClr val="6D6834"/>
    <a:srgbClr val="FCEFE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等深淺樣式 4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AF606853-7671-496A-8E4F-DF71F8EC918B}" styleName="深色樣式 1 - 輔色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深色樣式 1 - 輔色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深色樣式 2 - 輔色 5/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034E78-7F5D-4C2E-B375-FC64B27BC917}" styleName="深色樣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660B408-B3CF-4A94-85FC-2B1E0A45F4A2}" styleName="深色樣式 2 - 輔色 1/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8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10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0"/>
        <c:holeSize val="43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4825229040063369E-2"/>
          <c:y val="7.1064007610003962E-2"/>
          <c:w val="0.91768999076824675"/>
          <c:h val="9.25613957388581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ABF2FB-1088-4701-A6D0-41C718256316}" type="doc">
      <dgm:prSet loTypeId="urn:microsoft.com/office/officeart/2005/8/layout/funne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E14CEC0D-3E7D-49B2-82A1-9DCCF33AF837}">
      <dgm:prSet phldrT="[文字]" custT="1"/>
      <dgm:spPr>
        <a:ln>
          <a:noFill/>
        </a:ln>
      </dgm:spPr>
      <dgm:t>
        <a:bodyPr/>
        <a:lstStyle/>
        <a:p>
          <a:r>
            <a:rPr lang="zh-TW" altLang="en-US" sz="1200" b="1" dirty="0">
              <a:latin typeface="標楷體" panose="03000509000000000000" pitchFamily="65" charset="-120"/>
              <a:ea typeface="標楷體" panose="03000509000000000000" pitchFamily="65" charset="-120"/>
            </a:rPr>
            <a:t>植物學系</a:t>
          </a:r>
          <a:r>
            <a:rPr lang="en-US" altLang="zh-TW" sz="1050" b="1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1050" b="1" dirty="0">
              <a:latin typeface="標楷體" panose="03000509000000000000" pitchFamily="65" charset="-120"/>
              <a:ea typeface="標楷體" panose="03000509000000000000" pitchFamily="65" charset="-120"/>
            </a:rPr>
            <a:t>成立於民國</a:t>
          </a:r>
          <a:r>
            <a:rPr lang="en-US" altLang="zh-TW" sz="1050" b="1" dirty="0">
              <a:latin typeface="標楷體" panose="03000509000000000000" pitchFamily="65" charset="-120"/>
              <a:ea typeface="標楷體" panose="03000509000000000000" pitchFamily="65" charset="-120"/>
            </a:rPr>
            <a:t>45</a:t>
          </a:r>
          <a:r>
            <a:rPr lang="zh-TW" altLang="en-US" sz="1050" b="1" dirty="0"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zh-TW" sz="1050" b="1" dirty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105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70A766F-72A7-4F1B-BF9A-45689E03516B}" type="parTrans" cxnId="{788566D5-6117-45EE-8150-5E2B988BBC35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4EB81F3-60D3-4162-8FE4-C6B721701FFA}" type="sibTrans" cxnId="{788566D5-6117-45EE-8150-5E2B988BBC35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1F40BD3-3A30-4B0A-8994-B6952F716B05}">
      <dgm:prSet phldrT="[文字]" custT="1"/>
      <dgm:spPr>
        <a:ln>
          <a:noFill/>
        </a:ln>
      </dgm:spPr>
      <dgm:t>
        <a:bodyPr/>
        <a:lstStyle/>
        <a:p>
          <a:r>
            <a:rPr lang="zh-TW" altLang="en-US" sz="1200" b="1" dirty="0">
              <a:latin typeface="標楷體" panose="03000509000000000000" pitchFamily="65" charset="-120"/>
              <a:ea typeface="標楷體" panose="03000509000000000000" pitchFamily="65" charset="-120"/>
            </a:rPr>
            <a:t>動物學系</a:t>
          </a:r>
          <a:r>
            <a:rPr lang="en-US" altLang="zh-TW" sz="1050" b="1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1050" b="1" dirty="0">
              <a:latin typeface="標楷體" panose="03000509000000000000" pitchFamily="65" charset="-120"/>
              <a:ea typeface="標楷體" panose="03000509000000000000" pitchFamily="65" charset="-120"/>
            </a:rPr>
            <a:t>成立於民國</a:t>
          </a:r>
          <a:r>
            <a:rPr lang="en-US" altLang="zh-TW" sz="1050" b="1" dirty="0">
              <a:latin typeface="標楷體" panose="03000509000000000000" pitchFamily="65" charset="-120"/>
              <a:ea typeface="標楷體" panose="03000509000000000000" pitchFamily="65" charset="-120"/>
            </a:rPr>
            <a:t>83</a:t>
          </a:r>
          <a:r>
            <a:rPr lang="zh-TW" altLang="en-US" sz="1050" b="1" dirty="0"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zh-TW" sz="1050" b="1" dirty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105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D969DEF-D6C7-4E0E-A3F9-C641B8CD1919}" type="parTrans" cxnId="{647D0D08-2B0F-4264-B3D9-7273E3C5E191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13C4714-E46B-4102-B24A-1241D34EA101}" type="sibTrans" cxnId="{647D0D08-2B0F-4264-B3D9-7273E3C5E191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4EEC0C6-20FA-4EBE-BEA5-BFB008CAA01B}">
      <dgm:prSet phldrT="[文字]" custT="1"/>
      <dgm:spPr/>
      <dgm:t>
        <a:bodyPr/>
        <a:lstStyle/>
        <a:p>
          <a:r>
            <a:rPr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</a:rPr>
            <a:t>生命科學系</a:t>
          </a:r>
          <a:r>
            <a:rPr lang="en-US" altLang="zh-TW" sz="2000" b="1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</a:rPr>
            <a:t>成立於民國</a:t>
          </a:r>
          <a:r>
            <a:rPr lang="en-US" altLang="zh-TW" sz="2000" b="1" dirty="0">
              <a:latin typeface="標楷體" panose="03000509000000000000" pitchFamily="65" charset="-120"/>
              <a:ea typeface="標楷體" panose="03000509000000000000" pitchFamily="65" charset="-120"/>
            </a:rPr>
            <a:t>91</a:t>
          </a:r>
          <a:r>
            <a:rPr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zh-TW" sz="2000" b="1" dirty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20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A9E007F-E9B3-451F-94E1-3DAF0ED0D2D3}" type="parTrans" cxnId="{81C80C14-C3DF-4747-932C-E399E13EFE5C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47DDD17-7598-43B1-947F-8BAD49F8F7B8}" type="sibTrans" cxnId="{81C80C14-C3DF-4747-932C-E399E13EFE5C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CDE725E-3F19-4E82-83EC-DD16EECFC3FD}" type="pres">
      <dgm:prSet presAssocID="{EBABF2FB-1088-4701-A6D0-41C718256316}" presName="Name0" presStyleCnt="0">
        <dgm:presLayoutVars>
          <dgm:chMax val="4"/>
          <dgm:resizeHandles val="exact"/>
        </dgm:presLayoutVars>
      </dgm:prSet>
      <dgm:spPr/>
    </dgm:pt>
    <dgm:pt modelId="{395353AA-5111-4002-BEE1-AEA1EEF0CE1D}" type="pres">
      <dgm:prSet presAssocID="{EBABF2FB-1088-4701-A6D0-41C718256316}" presName="ellipse" presStyleLbl="trBgShp" presStyleIdx="0" presStyleCnt="1" custScaleX="94363" custScaleY="70831" custLinFactNeighborX="-195" custLinFactNeighborY="20905"/>
      <dgm:spPr/>
    </dgm:pt>
    <dgm:pt modelId="{4862F548-9889-4412-B298-53E616C143BF}" type="pres">
      <dgm:prSet presAssocID="{EBABF2FB-1088-4701-A6D0-41C718256316}" presName="arrow1" presStyleLbl="fgShp" presStyleIdx="0" presStyleCnt="1" custScaleY="293145" custLinFactY="-76593" custLinFactNeighborX="3429" custLinFactNeighborY="-100000"/>
      <dgm:spPr/>
    </dgm:pt>
    <dgm:pt modelId="{37313F4D-4C18-4E73-9612-BDEDFF2FCCDF}" type="pres">
      <dgm:prSet presAssocID="{EBABF2FB-1088-4701-A6D0-41C718256316}" presName="rectangle" presStyleLbl="revTx" presStyleIdx="0" presStyleCnt="1" custScaleX="170084" custLinFactNeighborY="-54617">
        <dgm:presLayoutVars>
          <dgm:bulletEnabled val="1"/>
        </dgm:presLayoutVars>
      </dgm:prSet>
      <dgm:spPr/>
    </dgm:pt>
    <dgm:pt modelId="{3830C16C-9AB5-4CA1-99A5-F219F0975DC7}" type="pres">
      <dgm:prSet presAssocID="{E1F40BD3-3A30-4B0A-8994-B6952F716B05}" presName="item1" presStyleLbl="node1" presStyleIdx="0" presStyleCnt="2" custScaleX="97188" custScaleY="97188" custLinFactNeighborX="41414" custLinFactNeighborY="-68625">
        <dgm:presLayoutVars>
          <dgm:bulletEnabled val="1"/>
        </dgm:presLayoutVars>
      </dgm:prSet>
      <dgm:spPr/>
    </dgm:pt>
    <dgm:pt modelId="{A2D556C6-B956-41C4-A1C8-C207930A4DDF}" type="pres">
      <dgm:prSet presAssocID="{04EEC0C6-20FA-4EBE-BEA5-BFB008CAA01B}" presName="item2" presStyleLbl="node1" presStyleIdx="1" presStyleCnt="2" custScaleX="97188" custScaleY="97188" custLinFactNeighborX="19575" custLinFactNeighborY="5445">
        <dgm:presLayoutVars>
          <dgm:bulletEnabled val="1"/>
        </dgm:presLayoutVars>
      </dgm:prSet>
      <dgm:spPr/>
    </dgm:pt>
    <dgm:pt modelId="{A7F16445-0F3B-415D-B793-D9AF440CA5CC}" type="pres">
      <dgm:prSet presAssocID="{EBABF2FB-1088-4701-A6D0-41C718256316}" presName="funnel" presStyleLbl="trAlignAcc1" presStyleIdx="0" presStyleCnt="1" custScaleX="90727" custScaleY="70831"/>
      <dgm:spPr/>
    </dgm:pt>
  </dgm:ptLst>
  <dgm:cxnLst>
    <dgm:cxn modelId="{647D0D08-2B0F-4264-B3D9-7273E3C5E191}" srcId="{EBABF2FB-1088-4701-A6D0-41C718256316}" destId="{E1F40BD3-3A30-4B0A-8994-B6952F716B05}" srcOrd="1" destOrd="0" parTransId="{8D969DEF-D6C7-4E0E-A3F9-C641B8CD1919}" sibTransId="{E13C4714-E46B-4102-B24A-1241D34EA101}"/>
    <dgm:cxn modelId="{81C80C14-C3DF-4747-932C-E399E13EFE5C}" srcId="{EBABF2FB-1088-4701-A6D0-41C718256316}" destId="{04EEC0C6-20FA-4EBE-BEA5-BFB008CAA01B}" srcOrd="2" destOrd="0" parTransId="{3A9E007F-E9B3-451F-94E1-3DAF0ED0D2D3}" sibTransId="{547DDD17-7598-43B1-947F-8BAD49F8F7B8}"/>
    <dgm:cxn modelId="{A4CC4A56-2A07-4E54-9139-2594756D2AE9}" type="presOf" srcId="{04EEC0C6-20FA-4EBE-BEA5-BFB008CAA01B}" destId="{37313F4D-4C18-4E73-9612-BDEDFF2FCCDF}" srcOrd="0" destOrd="0" presId="urn:microsoft.com/office/officeart/2005/8/layout/funnel1"/>
    <dgm:cxn modelId="{DE24879F-07B2-47E6-805F-3CB79F0C4255}" type="presOf" srcId="{E1F40BD3-3A30-4B0A-8994-B6952F716B05}" destId="{3830C16C-9AB5-4CA1-99A5-F219F0975DC7}" srcOrd="0" destOrd="0" presId="urn:microsoft.com/office/officeart/2005/8/layout/funnel1"/>
    <dgm:cxn modelId="{50CA0BA7-35F8-49E4-87CF-22F0608EEFD8}" type="presOf" srcId="{EBABF2FB-1088-4701-A6D0-41C718256316}" destId="{ACDE725E-3F19-4E82-83EC-DD16EECFC3FD}" srcOrd="0" destOrd="0" presId="urn:microsoft.com/office/officeart/2005/8/layout/funnel1"/>
    <dgm:cxn modelId="{788566D5-6117-45EE-8150-5E2B988BBC35}" srcId="{EBABF2FB-1088-4701-A6D0-41C718256316}" destId="{E14CEC0D-3E7D-49B2-82A1-9DCCF33AF837}" srcOrd="0" destOrd="0" parTransId="{170A766F-72A7-4F1B-BF9A-45689E03516B}" sibTransId="{F4EB81F3-60D3-4162-8FE4-C6B721701FFA}"/>
    <dgm:cxn modelId="{FABC84FA-C5D5-4749-B0BD-91E98978AC3D}" type="presOf" srcId="{E14CEC0D-3E7D-49B2-82A1-9DCCF33AF837}" destId="{A2D556C6-B956-41C4-A1C8-C207930A4DDF}" srcOrd="0" destOrd="0" presId="urn:microsoft.com/office/officeart/2005/8/layout/funnel1"/>
    <dgm:cxn modelId="{E31DC76C-ADCA-4B31-8033-2A50A0C2747A}" type="presParOf" srcId="{ACDE725E-3F19-4E82-83EC-DD16EECFC3FD}" destId="{395353AA-5111-4002-BEE1-AEA1EEF0CE1D}" srcOrd="0" destOrd="0" presId="urn:microsoft.com/office/officeart/2005/8/layout/funnel1"/>
    <dgm:cxn modelId="{F6CB9C98-4A4F-4563-B3C4-E4F01D3C0421}" type="presParOf" srcId="{ACDE725E-3F19-4E82-83EC-DD16EECFC3FD}" destId="{4862F548-9889-4412-B298-53E616C143BF}" srcOrd="1" destOrd="0" presId="urn:microsoft.com/office/officeart/2005/8/layout/funnel1"/>
    <dgm:cxn modelId="{E2CAD74A-D203-4B5E-9C76-2A8F94B5C1F5}" type="presParOf" srcId="{ACDE725E-3F19-4E82-83EC-DD16EECFC3FD}" destId="{37313F4D-4C18-4E73-9612-BDEDFF2FCCDF}" srcOrd="2" destOrd="0" presId="urn:microsoft.com/office/officeart/2005/8/layout/funnel1"/>
    <dgm:cxn modelId="{B09619AF-A55E-48B8-9B2C-3C94B27C4CCE}" type="presParOf" srcId="{ACDE725E-3F19-4E82-83EC-DD16EECFC3FD}" destId="{3830C16C-9AB5-4CA1-99A5-F219F0975DC7}" srcOrd="3" destOrd="0" presId="urn:microsoft.com/office/officeart/2005/8/layout/funnel1"/>
    <dgm:cxn modelId="{211A1912-EFE8-457D-AFA2-7E19FFE80F43}" type="presParOf" srcId="{ACDE725E-3F19-4E82-83EC-DD16EECFC3FD}" destId="{A2D556C6-B956-41C4-A1C8-C207930A4DDF}" srcOrd="4" destOrd="0" presId="urn:microsoft.com/office/officeart/2005/8/layout/funnel1"/>
    <dgm:cxn modelId="{13E71B13-AD11-467F-8AA0-F1F3FFFE0EFF}" type="presParOf" srcId="{ACDE725E-3F19-4E82-83EC-DD16EECFC3FD}" destId="{A7F16445-0F3B-415D-B793-D9AF440CA5CC}" srcOrd="5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3DE420-7E15-473B-9152-73A3E48E6C96}" type="doc">
      <dgm:prSet loTypeId="urn:microsoft.com/office/officeart/2005/8/layout/chart3" loCatId="relationship" qsTypeId="urn:microsoft.com/office/officeart/2005/8/quickstyle/simple1" qsCatId="simple" csTypeId="urn:microsoft.com/office/officeart/2005/8/colors/colorful1" csCatId="colorful" phldr="1"/>
      <dgm:spPr/>
    </dgm:pt>
    <dgm:pt modelId="{4F9A380A-00B7-44D1-901E-29CE62C6C419}">
      <dgm:prSet phldrT="[文字]" custT="1"/>
      <dgm:spPr/>
      <dgm:t>
        <a:bodyPr/>
        <a:lstStyle/>
        <a:p>
          <a:pPr>
            <a:lnSpc>
              <a:spcPct val="80000"/>
            </a:lnSpc>
          </a:pPr>
          <a:r>
            <a:rPr lang="zh-TW" altLang="en-US" sz="1500" b="1" dirty="0">
              <a:latin typeface="標楷體" panose="03000509000000000000" pitchFamily="65" charset="-120"/>
              <a:ea typeface="標楷體" panose="03000509000000000000" pitchFamily="65" charset="-120"/>
            </a:rPr>
            <a:t>生理學群</a:t>
          </a:r>
          <a:endParaRPr lang="zh-TW" altLang="en-US" sz="15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9FB0C48-A58D-4D65-AC20-C05918E42B08}" type="parTrans" cxnId="{9791275F-6C6B-44EB-AF55-872CB43B0A18}">
      <dgm:prSet/>
      <dgm:spPr/>
      <dgm:t>
        <a:bodyPr/>
        <a:lstStyle/>
        <a:p>
          <a:pPr>
            <a:lnSpc>
              <a:spcPct val="80000"/>
            </a:lnSpc>
          </a:pPr>
          <a:endParaRPr lang="zh-TW" altLang="en-US" sz="1500"/>
        </a:p>
      </dgm:t>
    </dgm:pt>
    <dgm:pt modelId="{582062BB-42DB-4FF6-A1DF-75313B15F6DB}" type="sibTrans" cxnId="{9791275F-6C6B-44EB-AF55-872CB43B0A18}">
      <dgm:prSet/>
      <dgm:spPr/>
      <dgm:t>
        <a:bodyPr/>
        <a:lstStyle/>
        <a:p>
          <a:pPr>
            <a:lnSpc>
              <a:spcPct val="80000"/>
            </a:lnSpc>
          </a:pPr>
          <a:endParaRPr lang="zh-TW" altLang="en-US" sz="1500"/>
        </a:p>
      </dgm:t>
    </dgm:pt>
    <dgm:pt modelId="{99FEB6AC-4BA9-409B-B6C1-258C9E495917}">
      <dgm:prSet phldrT="[文字]" custT="1"/>
      <dgm:spPr/>
      <dgm:t>
        <a:bodyPr/>
        <a:lstStyle/>
        <a:p>
          <a:pPr>
            <a:lnSpc>
              <a:spcPct val="80000"/>
            </a:lnSpc>
          </a:pPr>
          <a:r>
            <a:rPr lang="zh-TW" altLang="en-US" sz="1500" b="1" dirty="0">
              <a:latin typeface="標楷體" panose="03000509000000000000" pitchFamily="65" charset="-120"/>
              <a:ea typeface="標楷體" panose="03000509000000000000" pitchFamily="65" charset="-120"/>
            </a:rPr>
            <a:t>生醫科技</a:t>
          </a:r>
          <a:br>
            <a:rPr lang="en-US" altLang="zh-TW" sz="1500" b="1" dirty="0"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sz="1500" b="1" dirty="0">
              <a:latin typeface="標楷體" panose="03000509000000000000" pitchFamily="65" charset="-120"/>
              <a:ea typeface="標楷體" panose="03000509000000000000" pitchFamily="65" charset="-120"/>
            </a:rPr>
            <a:t>學群</a:t>
          </a:r>
        </a:p>
      </dgm:t>
    </dgm:pt>
    <dgm:pt modelId="{C3D04274-5E8F-453C-BD98-6EB01AE55B85}" type="parTrans" cxnId="{158D6609-1D6F-48A5-BBFC-AA9347CECA64}">
      <dgm:prSet/>
      <dgm:spPr/>
      <dgm:t>
        <a:bodyPr/>
        <a:lstStyle/>
        <a:p>
          <a:pPr>
            <a:lnSpc>
              <a:spcPct val="80000"/>
            </a:lnSpc>
          </a:pPr>
          <a:endParaRPr lang="zh-TW" altLang="en-US" sz="1500"/>
        </a:p>
      </dgm:t>
    </dgm:pt>
    <dgm:pt modelId="{CFD1FF0B-7316-4BD9-B8FA-DF7DA1964533}" type="sibTrans" cxnId="{158D6609-1D6F-48A5-BBFC-AA9347CECA64}">
      <dgm:prSet/>
      <dgm:spPr/>
      <dgm:t>
        <a:bodyPr/>
        <a:lstStyle/>
        <a:p>
          <a:pPr>
            <a:lnSpc>
              <a:spcPct val="80000"/>
            </a:lnSpc>
          </a:pPr>
          <a:endParaRPr lang="zh-TW" altLang="en-US" sz="1500"/>
        </a:p>
      </dgm:t>
    </dgm:pt>
    <dgm:pt modelId="{6D5170E4-0AFE-4EC2-83B7-B1CD219477EE}">
      <dgm:prSet phldrT="[文字]" custT="1"/>
      <dgm:spPr/>
      <dgm:t>
        <a:bodyPr/>
        <a:lstStyle/>
        <a:p>
          <a:pPr>
            <a:lnSpc>
              <a:spcPct val="80000"/>
            </a:lnSpc>
          </a:pPr>
          <a:r>
            <a:rPr lang="zh-TW" altLang="en-US" sz="1500" b="1">
              <a:latin typeface="標楷體" panose="03000509000000000000" pitchFamily="65" charset="-120"/>
              <a:ea typeface="標楷體" panose="03000509000000000000" pitchFamily="65" charset="-120"/>
            </a:rPr>
            <a:t>生物多樣性學群</a:t>
          </a:r>
          <a:endParaRPr lang="zh-TW" altLang="en-US" sz="15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B3D3B5D-F7DE-4C44-8470-EF2AD8063DC6}" type="parTrans" cxnId="{3C182EBE-3989-4CC0-BF58-3FCD82F8AF30}">
      <dgm:prSet/>
      <dgm:spPr/>
      <dgm:t>
        <a:bodyPr/>
        <a:lstStyle/>
        <a:p>
          <a:pPr>
            <a:lnSpc>
              <a:spcPct val="80000"/>
            </a:lnSpc>
          </a:pPr>
          <a:endParaRPr lang="zh-TW" altLang="en-US" sz="1500"/>
        </a:p>
      </dgm:t>
    </dgm:pt>
    <dgm:pt modelId="{0FD179E2-7526-4991-B47C-8F0B6767163C}" type="sibTrans" cxnId="{3C182EBE-3989-4CC0-BF58-3FCD82F8AF30}">
      <dgm:prSet/>
      <dgm:spPr/>
      <dgm:t>
        <a:bodyPr/>
        <a:lstStyle/>
        <a:p>
          <a:pPr>
            <a:lnSpc>
              <a:spcPct val="80000"/>
            </a:lnSpc>
          </a:pPr>
          <a:endParaRPr lang="zh-TW" altLang="en-US" sz="1500"/>
        </a:p>
      </dgm:t>
    </dgm:pt>
    <dgm:pt modelId="{77DEE456-5FCE-4130-B4C3-CD84EEF63843}" type="pres">
      <dgm:prSet presAssocID="{BA3DE420-7E15-473B-9152-73A3E48E6C96}" presName="compositeShape" presStyleCnt="0">
        <dgm:presLayoutVars>
          <dgm:chMax val="7"/>
          <dgm:dir/>
          <dgm:resizeHandles val="exact"/>
        </dgm:presLayoutVars>
      </dgm:prSet>
      <dgm:spPr/>
    </dgm:pt>
    <dgm:pt modelId="{074A723A-71E7-4C2A-A060-941713B84B0B}" type="pres">
      <dgm:prSet presAssocID="{BA3DE420-7E15-473B-9152-73A3E48E6C96}" presName="wedge1" presStyleLbl="node1" presStyleIdx="0" presStyleCnt="3" custLinFactNeighborX="-4979" custLinFactNeighborY="2720"/>
      <dgm:spPr/>
    </dgm:pt>
    <dgm:pt modelId="{6A568270-45F1-490C-95CE-263FD0D8BACD}" type="pres">
      <dgm:prSet presAssocID="{BA3DE420-7E15-473B-9152-73A3E48E6C96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0B545244-3D18-4464-B4F5-8FDEAE8A8CF4}" type="pres">
      <dgm:prSet presAssocID="{BA3DE420-7E15-473B-9152-73A3E48E6C96}" presName="wedge2" presStyleLbl="node1" presStyleIdx="1" presStyleCnt="3"/>
      <dgm:spPr/>
    </dgm:pt>
    <dgm:pt modelId="{8899FD2E-99F0-4343-A1E6-47ECC5E44A92}" type="pres">
      <dgm:prSet presAssocID="{BA3DE420-7E15-473B-9152-73A3E48E6C96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1F067B77-BFC9-466E-8CB6-53A193282B86}" type="pres">
      <dgm:prSet presAssocID="{BA3DE420-7E15-473B-9152-73A3E48E6C96}" presName="wedge3" presStyleLbl="node1" presStyleIdx="2" presStyleCnt="3"/>
      <dgm:spPr/>
    </dgm:pt>
    <dgm:pt modelId="{B18EEA11-460B-4F08-B367-8CA7C2471683}" type="pres">
      <dgm:prSet presAssocID="{BA3DE420-7E15-473B-9152-73A3E48E6C96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158D6609-1D6F-48A5-BBFC-AA9347CECA64}" srcId="{BA3DE420-7E15-473B-9152-73A3E48E6C96}" destId="{99FEB6AC-4BA9-409B-B6C1-258C9E495917}" srcOrd="1" destOrd="0" parTransId="{C3D04274-5E8F-453C-BD98-6EB01AE55B85}" sibTransId="{CFD1FF0B-7316-4BD9-B8FA-DF7DA1964533}"/>
    <dgm:cxn modelId="{8A3C7C13-8F14-48D5-8A98-C800F93DB1EB}" type="presOf" srcId="{6D5170E4-0AFE-4EC2-83B7-B1CD219477EE}" destId="{1F067B77-BFC9-466E-8CB6-53A193282B86}" srcOrd="0" destOrd="0" presId="urn:microsoft.com/office/officeart/2005/8/layout/chart3"/>
    <dgm:cxn modelId="{2E7A1C19-E2E3-4AD7-A78D-A24FD2F56832}" type="presOf" srcId="{99FEB6AC-4BA9-409B-B6C1-258C9E495917}" destId="{0B545244-3D18-4464-B4F5-8FDEAE8A8CF4}" srcOrd="0" destOrd="0" presId="urn:microsoft.com/office/officeart/2005/8/layout/chart3"/>
    <dgm:cxn modelId="{9791275F-6C6B-44EB-AF55-872CB43B0A18}" srcId="{BA3DE420-7E15-473B-9152-73A3E48E6C96}" destId="{4F9A380A-00B7-44D1-901E-29CE62C6C419}" srcOrd="0" destOrd="0" parTransId="{D9FB0C48-A58D-4D65-AC20-C05918E42B08}" sibTransId="{582062BB-42DB-4FF6-A1DF-75313B15F6DB}"/>
    <dgm:cxn modelId="{5F73EB64-73F5-4CB9-8A06-FD4678F78397}" type="presOf" srcId="{4F9A380A-00B7-44D1-901E-29CE62C6C419}" destId="{074A723A-71E7-4C2A-A060-941713B84B0B}" srcOrd="0" destOrd="0" presId="urn:microsoft.com/office/officeart/2005/8/layout/chart3"/>
    <dgm:cxn modelId="{CDCF2D57-358C-4582-AF3A-BC191FF77995}" type="presOf" srcId="{6D5170E4-0AFE-4EC2-83B7-B1CD219477EE}" destId="{B18EEA11-460B-4F08-B367-8CA7C2471683}" srcOrd="1" destOrd="0" presId="urn:microsoft.com/office/officeart/2005/8/layout/chart3"/>
    <dgm:cxn modelId="{6978C3B4-CBA2-4D9A-891D-6DAA3BE6FF42}" type="presOf" srcId="{99FEB6AC-4BA9-409B-B6C1-258C9E495917}" destId="{8899FD2E-99F0-4343-A1E6-47ECC5E44A92}" srcOrd="1" destOrd="0" presId="urn:microsoft.com/office/officeart/2005/8/layout/chart3"/>
    <dgm:cxn modelId="{978F9CBD-D7BB-4E90-B241-F62061EF45BB}" type="presOf" srcId="{BA3DE420-7E15-473B-9152-73A3E48E6C96}" destId="{77DEE456-5FCE-4130-B4C3-CD84EEF63843}" srcOrd="0" destOrd="0" presId="urn:microsoft.com/office/officeart/2005/8/layout/chart3"/>
    <dgm:cxn modelId="{3C182EBE-3989-4CC0-BF58-3FCD82F8AF30}" srcId="{BA3DE420-7E15-473B-9152-73A3E48E6C96}" destId="{6D5170E4-0AFE-4EC2-83B7-B1CD219477EE}" srcOrd="2" destOrd="0" parTransId="{AB3D3B5D-F7DE-4C44-8470-EF2AD8063DC6}" sibTransId="{0FD179E2-7526-4991-B47C-8F0B6767163C}"/>
    <dgm:cxn modelId="{CA0CBFE2-6819-4661-A137-5FD845463CBF}" type="presOf" srcId="{4F9A380A-00B7-44D1-901E-29CE62C6C419}" destId="{6A568270-45F1-490C-95CE-263FD0D8BACD}" srcOrd="1" destOrd="0" presId="urn:microsoft.com/office/officeart/2005/8/layout/chart3"/>
    <dgm:cxn modelId="{1609EE39-349E-4E0F-B95F-D967A39CF022}" type="presParOf" srcId="{77DEE456-5FCE-4130-B4C3-CD84EEF63843}" destId="{074A723A-71E7-4C2A-A060-941713B84B0B}" srcOrd="0" destOrd="0" presId="urn:microsoft.com/office/officeart/2005/8/layout/chart3"/>
    <dgm:cxn modelId="{00D0E8AF-6810-445E-A598-7D6F1EE898FD}" type="presParOf" srcId="{77DEE456-5FCE-4130-B4C3-CD84EEF63843}" destId="{6A568270-45F1-490C-95CE-263FD0D8BACD}" srcOrd="1" destOrd="0" presId="urn:microsoft.com/office/officeart/2005/8/layout/chart3"/>
    <dgm:cxn modelId="{CEB52242-1A14-4607-9338-6DE57EBF4A0D}" type="presParOf" srcId="{77DEE456-5FCE-4130-B4C3-CD84EEF63843}" destId="{0B545244-3D18-4464-B4F5-8FDEAE8A8CF4}" srcOrd="2" destOrd="0" presId="urn:microsoft.com/office/officeart/2005/8/layout/chart3"/>
    <dgm:cxn modelId="{E799768A-C42B-44D0-A0B5-FF1A5C42BB3A}" type="presParOf" srcId="{77DEE456-5FCE-4130-B4C3-CD84EEF63843}" destId="{8899FD2E-99F0-4343-A1E6-47ECC5E44A92}" srcOrd="3" destOrd="0" presId="urn:microsoft.com/office/officeart/2005/8/layout/chart3"/>
    <dgm:cxn modelId="{AF10D6FD-B448-440F-A222-45F6D314BA72}" type="presParOf" srcId="{77DEE456-5FCE-4130-B4C3-CD84EEF63843}" destId="{1F067B77-BFC9-466E-8CB6-53A193282B86}" srcOrd="4" destOrd="0" presId="urn:microsoft.com/office/officeart/2005/8/layout/chart3"/>
    <dgm:cxn modelId="{7C584F38-DC50-4CB2-A826-A6AABDA4BE17}" type="presParOf" srcId="{77DEE456-5FCE-4130-B4C3-CD84EEF63843}" destId="{B18EEA11-460B-4F08-B367-8CA7C2471683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5353AA-5111-4002-BEE1-AEA1EEF0CE1D}">
      <dsp:nvSpPr>
        <dsp:cNvPr id="0" name=""/>
        <dsp:cNvSpPr/>
      </dsp:nvSpPr>
      <dsp:spPr>
        <a:xfrm>
          <a:off x="1222921" y="379849"/>
          <a:ext cx="2822448" cy="735759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2F548-9889-4412-B298-53E616C143BF}">
      <dsp:nvSpPr>
        <dsp:cNvPr id="0" name=""/>
        <dsp:cNvSpPr/>
      </dsp:nvSpPr>
      <dsp:spPr>
        <a:xfrm>
          <a:off x="2374661" y="1541357"/>
          <a:ext cx="579661" cy="1087519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313F4D-4C18-4E73-9612-BDEDFF2FCCDF}">
      <dsp:nvSpPr>
        <dsp:cNvPr id="0" name=""/>
        <dsp:cNvSpPr/>
      </dsp:nvSpPr>
      <dsp:spPr>
        <a:xfrm>
          <a:off x="278427" y="2471630"/>
          <a:ext cx="4732376" cy="695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生命科學系</a:t>
          </a:r>
          <a:r>
            <a:rPr lang="en-US" altLang="zh-TW" sz="20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0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成立於民國</a:t>
          </a:r>
          <a:r>
            <a:rPr lang="en-US" altLang="zh-TW" sz="20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91</a:t>
          </a:r>
          <a:r>
            <a:rPr lang="zh-TW" altLang="en-US" sz="20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zh-TW" sz="20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20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78427" y="2471630"/>
        <a:ext cx="4732376" cy="695594"/>
      </dsp:txXfrm>
    </dsp:sp>
    <dsp:sp modelId="{3830C16C-9AB5-4CA1-99A5-F219F0975DC7}">
      <dsp:nvSpPr>
        <dsp:cNvPr id="0" name=""/>
        <dsp:cNvSpPr/>
      </dsp:nvSpPr>
      <dsp:spPr>
        <a:xfrm>
          <a:off x="2678676" y="428822"/>
          <a:ext cx="1014050" cy="101405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動物學系</a:t>
          </a:r>
          <a:r>
            <a:rPr lang="en-US" altLang="zh-TW" sz="105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105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成立於民國</a:t>
          </a:r>
          <a:r>
            <a:rPr lang="en-US" altLang="zh-TW" sz="105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83</a:t>
          </a:r>
          <a:r>
            <a:rPr lang="zh-TW" altLang="en-US" sz="105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zh-TW" sz="105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105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827180" y="577326"/>
        <a:ext cx="717042" cy="717042"/>
      </dsp:txXfrm>
    </dsp:sp>
    <dsp:sp modelId="{A2D556C6-B956-41C4-A1C8-C207930A4DDF}">
      <dsp:nvSpPr>
        <dsp:cNvPr id="0" name=""/>
        <dsp:cNvSpPr/>
      </dsp:nvSpPr>
      <dsp:spPr>
        <a:xfrm>
          <a:off x="1704206" y="418887"/>
          <a:ext cx="1014050" cy="10140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植物學系</a:t>
          </a:r>
          <a:r>
            <a:rPr lang="en-US" altLang="zh-TW" sz="105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105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成立於民國</a:t>
          </a:r>
          <a:r>
            <a:rPr lang="en-US" altLang="zh-TW" sz="105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45</a:t>
          </a:r>
          <a:r>
            <a:rPr lang="zh-TW" altLang="en-US" sz="105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zh-TW" sz="105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105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852710" y="567391"/>
        <a:ext cx="717042" cy="717042"/>
      </dsp:txXfrm>
    </dsp:sp>
    <dsp:sp modelId="{A7F16445-0F3B-415D-B793-D9AF440CA5CC}">
      <dsp:nvSpPr>
        <dsp:cNvPr id="0" name=""/>
        <dsp:cNvSpPr/>
      </dsp:nvSpPr>
      <dsp:spPr>
        <a:xfrm>
          <a:off x="1172068" y="262417"/>
          <a:ext cx="2945094" cy="1839399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4A723A-71E7-4C2A-A060-941713B84B0B}">
      <dsp:nvSpPr>
        <dsp:cNvPr id="0" name=""/>
        <dsp:cNvSpPr/>
      </dsp:nvSpPr>
      <dsp:spPr>
        <a:xfrm>
          <a:off x="889934" y="259512"/>
          <a:ext cx="2412787" cy="2412787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生理學群</a:t>
          </a:r>
          <a:endParaRPr lang="zh-TW" altLang="en-US" sz="15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201744" y="704729"/>
        <a:ext cx="818624" cy="804262"/>
      </dsp:txXfrm>
    </dsp:sp>
    <dsp:sp modelId="{0B545244-3D18-4464-B4F5-8FDEAE8A8CF4}">
      <dsp:nvSpPr>
        <dsp:cNvPr id="0" name=""/>
        <dsp:cNvSpPr/>
      </dsp:nvSpPr>
      <dsp:spPr>
        <a:xfrm>
          <a:off x="885694" y="265693"/>
          <a:ext cx="2412787" cy="2412787"/>
        </a:xfrm>
        <a:prstGeom prst="pie">
          <a:avLst>
            <a:gd name="adj1" fmla="val 1800000"/>
            <a:gd name="adj2" fmla="val 90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生醫科技</a:t>
          </a:r>
          <a:br>
            <a:rPr lang="en-US" altLang="zh-TW" sz="1500" b="1" kern="1200" dirty="0"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sz="15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學群</a:t>
          </a:r>
        </a:p>
      </dsp:txBody>
      <dsp:txXfrm>
        <a:off x="1546338" y="1788047"/>
        <a:ext cx="1091499" cy="746815"/>
      </dsp:txXfrm>
    </dsp:sp>
    <dsp:sp modelId="{1F067B77-BFC9-466E-8CB6-53A193282B86}">
      <dsp:nvSpPr>
        <dsp:cNvPr id="0" name=""/>
        <dsp:cNvSpPr/>
      </dsp:nvSpPr>
      <dsp:spPr>
        <a:xfrm>
          <a:off x="885694" y="265693"/>
          <a:ext cx="2412787" cy="2412787"/>
        </a:xfrm>
        <a:prstGeom prst="pie">
          <a:avLst>
            <a:gd name="adj1" fmla="val 90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b="1" kern="1200">
              <a:latin typeface="標楷體" panose="03000509000000000000" pitchFamily="65" charset="-120"/>
              <a:ea typeface="標楷體" panose="03000509000000000000" pitchFamily="65" charset="-120"/>
            </a:rPr>
            <a:t>生物多樣性學群</a:t>
          </a:r>
          <a:endParaRPr lang="zh-TW" altLang="en-US" sz="15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144206" y="739634"/>
        <a:ext cx="818624" cy="8042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0.08837</cdr:x>
      <cdr:y>0</cdr:y>
    </cdr:from>
    <cdr:to>
      <cdr:x>0.70158</cdr:x>
      <cdr:y>0.96318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83BD30A3-1DE2-46ED-9F54-5C7D282A9E6F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44101" y="-1391488"/>
          <a:ext cx="5163271" cy="5153744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B5748-D377-4A1D-948C-D86DC07551CA}" type="datetimeFigureOut">
              <a:rPr lang="zh-TW" altLang="en-US" smtClean="0"/>
              <a:t>2026/3/30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F2EE0-6F88-4080-B75F-299F8096F4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8514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gb1babc3926_0_289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48025" y="504825"/>
            <a:ext cx="3370263" cy="2527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4" name="Google Shape;1714;gb1babc3926_0_28927:notes"/>
          <p:cNvSpPr txBox="1">
            <a:spLocks noGrp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9542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66638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史丹佛大學最新發布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2023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「全球前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2%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頂尖科學家（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World's Top 2% Scientists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）」名單，</a:t>
            </a:r>
            <a:r>
              <a:rPr lang="zh-TW" altLang="en-US" b="1" i="0" dirty="0">
                <a:solidFill>
                  <a:srgbClr val="D80000"/>
                </a:solidFill>
                <a:effectLst/>
                <a:latin typeface="Arial" panose="020B0604020202020204" pitchFamily="34" charset="0"/>
              </a:rPr>
              <a:t>中興大學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共有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58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位學者入榜，排名全國大學第六。該名單分為「終身科學影響力排行榜（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1960-2022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）」和「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2022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年度科學影響力排行榜」兩個榜單。在「終身科學影響力排行榜（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1960-2022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）」</a:t>
            </a:r>
            <a:r>
              <a:rPr lang="zh-TW" altLang="en-US" b="1" i="0" dirty="0">
                <a:solidFill>
                  <a:srgbClr val="D80000"/>
                </a:solidFill>
                <a:effectLst/>
                <a:latin typeface="Arial" panose="020B0604020202020204" pitchFamily="34" charset="0"/>
              </a:rPr>
              <a:t>中興大學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共有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53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位學者入榜；「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2022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年度科學影響力排行榜」則有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30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位學者入榜。</a:t>
            </a:r>
            <a:br>
              <a:rPr lang="zh-TW" altLang="en-US" dirty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89281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史丹佛大學最新發布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2023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「全球前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2%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頂尖科學家（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World's Top 2% Scientists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）」名單，</a:t>
            </a:r>
            <a:r>
              <a:rPr lang="zh-TW" altLang="en-US" b="1" i="0" dirty="0">
                <a:solidFill>
                  <a:srgbClr val="D80000"/>
                </a:solidFill>
                <a:effectLst/>
                <a:latin typeface="Arial" panose="020B0604020202020204" pitchFamily="34" charset="0"/>
              </a:rPr>
              <a:t>中興大學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共有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58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位學者入榜，排名全國大學第六。該名單分為「終身科學影響力排行榜（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1960-2022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）」和「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2022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年度科學影響力排行榜」兩個榜單。在「終身科學影響力排行榜（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1960-2022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）」</a:t>
            </a:r>
            <a:r>
              <a:rPr lang="zh-TW" altLang="en-US" b="1" i="0" dirty="0">
                <a:solidFill>
                  <a:srgbClr val="D80000"/>
                </a:solidFill>
                <a:effectLst/>
                <a:latin typeface="Arial" panose="020B0604020202020204" pitchFamily="34" charset="0"/>
              </a:rPr>
              <a:t>中興大學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共有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53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位學者入榜；「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2022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年度科學影響力排行榜」則有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30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位學者入榜。</a:t>
            </a:r>
            <a:br>
              <a:rPr lang="zh-TW" altLang="en-US" dirty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80717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B804-3D94-4EB4-879D-983F1E25103F}" type="datetimeFigureOut">
              <a:rPr lang="zh-TW" altLang="en-US" smtClean="0"/>
              <a:t>2026/3/30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3B42-89A7-4F9C-8D0F-9B7B5354C9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8912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B804-3D94-4EB4-879D-983F1E25103F}" type="datetimeFigureOut">
              <a:rPr lang="zh-TW" altLang="en-US" smtClean="0"/>
              <a:t>2026/3/30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3B42-89A7-4F9C-8D0F-9B7B5354C9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3107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B804-3D94-4EB4-879D-983F1E25103F}" type="datetimeFigureOut">
              <a:rPr lang="zh-TW" altLang="en-US" smtClean="0"/>
              <a:t>2026/3/30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3B42-89A7-4F9C-8D0F-9B7B5354C9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7682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945150" y="1266800"/>
            <a:ext cx="7623900" cy="47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45150" y="526633"/>
            <a:ext cx="7459200" cy="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None/>
              <a:defRPr sz="215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9pPr>
          </a:lstStyle>
          <a:p>
            <a:endParaRPr/>
          </a:p>
        </p:txBody>
      </p:sp>
      <p:grpSp>
        <p:nvGrpSpPr>
          <p:cNvPr id="30" name="Google Shape;30;p4"/>
          <p:cNvGrpSpPr/>
          <p:nvPr/>
        </p:nvGrpSpPr>
        <p:grpSpPr>
          <a:xfrm>
            <a:off x="7718425" y="257667"/>
            <a:ext cx="1193550" cy="90800"/>
            <a:chOff x="557300" y="431950"/>
            <a:chExt cx="1193550" cy="68100"/>
          </a:xfrm>
        </p:grpSpPr>
        <p:sp>
          <p:nvSpPr>
            <p:cNvPr id="31" name="Google Shape;31;p4"/>
            <p:cNvSpPr/>
            <p:nvPr/>
          </p:nvSpPr>
          <p:spPr>
            <a:xfrm>
              <a:off x="557300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44875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932450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1120025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1307600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1495175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1682750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7942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509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4"/>
          <p:cNvSpPr txBox="1">
            <a:spLocks noGrp="1"/>
          </p:cNvSpPr>
          <p:nvPr>
            <p:ph type="title"/>
          </p:nvPr>
        </p:nvSpPr>
        <p:spPr>
          <a:xfrm>
            <a:off x="917100" y="2561935"/>
            <a:ext cx="2448900" cy="4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600"/>
              <a:buFont typeface="Montserrat"/>
              <a:buNone/>
              <a:defRPr sz="1600" b="1">
                <a:solidFill>
                  <a:srgbClr val="0C343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Font typeface="Montserrat"/>
              <a:buNone/>
              <a:defRPr sz="42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Font typeface="Montserrat"/>
              <a:buNone/>
              <a:defRPr sz="42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Font typeface="Montserrat"/>
              <a:buNone/>
              <a:defRPr sz="42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Font typeface="Montserrat"/>
              <a:buNone/>
              <a:defRPr sz="42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Font typeface="Montserrat"/>
              <a:buNone/>
              <a:defRPr sz="42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Font typeface="Montserrat"/>
              <a:buNone/>
              <a:defRPr sz="42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Font typeface="Montserrat"/>
              <a:buNone/>
              <a:defRPr sz="42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Font typeface="Montserrat"/>
              <a:buNone/>
              <a:defRPr sz="42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29" name="Google Shape;329;p14"/>
          <p:cNvSpPr txBox="1">
            <a:spLocks noGrp="1"/>
          </p:cNvSpPr>
          <p:nvPr>
            <p:ph type="subTitle" idx="1"/>
          </p:nvPr>
        </p:nvSpPr>
        <p:spPr>
          <a:xfrm>
            <a:off x="1172850" y="3021992"/>
            <a:ext cx="1937400" cy="6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0" name="Google Shape;330;p14"/>
          <p:cNvSpPr txBox="1">
            <a:spLocks noGrp="1"/>
          </p:cNvSpPr>
          <p:nvPr>
            <p:ph type="title" idx="2" hasCustomPrompt="1"/>
          </p:nvPr>
        </p:nvSpPr>
        <p:spPr>
          <a:xfrm>
            <a:off x="1623900" y="1751117"/>
            <a:ext cx="1035300" cy="8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 Thin"/>
              <a:buNone/>
              <a:defRPr sz="4000">
                <a:solidFill>
                  <a:schemeClr val="accent1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9pPr>
          </a:lstStyle>
          <a:p>
            <a:r>
              <a:t>xx%</a:t>
            </a:r>
          </a:p>
        </p:txBody>
      </p:sp>
      <p:sp>
        <p:nvSpPr>
          <p:cNvPr id="331" name="Google Shape;331;p14"/>
          <p:cNvSpPr txBox="1">
            <a:spLocks noGrp="1"/>
          </p:cNvSpPr>
          <p:nvPr>
            <p:ph type="title" idx="3"/>
          </p:nvPr>
        </p:nvSpPr>
        <p:spPr>
          <a:xfrm>
            <a:off x="3356772" y="2561935"/>
            <a:ext cx="2448900" cy="4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2" name="Google Shape;332;p14"/>
          <p:cNvSpPr txBox="1">
            <a:spLocks noGrp="1"/>
          </p:cNvSpPr>
          <p:nvPr>
            <p:ph type="subTitle" idx="4"/>
          </p:nvPr>
        </p:nvSpPr>
        <p:spPr>
          <a:xfrm>
            <a:off x="3612522" y="3022000"/>
            <a:ext cx="1937400" cy="6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3" name="Google Shape;333;p14"/>
          <p:cNvSpPr txBox="1">
            <a:spLocks noGrp="1"/>
          </p:cNvSpPr>
          <p:nvPr>
            <p:ph type="title" idx="5" hasCustomPrompt="1"/>
          </p:nvPr>
        </p:nvSpPr>
        <p:spPr>
          <a:xfrm>
            <a:off x="4063572" y="1751117"/>
            <a:ext cx="1035300" cy="8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 Thin"/>
              <a:buNone/>
              <a:defRPr sz="4000">
                <a:solidFill>
                  <a:schemeClr val="accent1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9pPr>
          </a:lstStyle>
          <a:p>
            <a:r>
              <a:t>xx%</a:t>
            </a:r>
          </a:p>
        </p:txBody>
      </p:sp>
      <p:sp>
        <p:nvSpPr>
          <p:cNvPr id="334" name="Google Shape;334;p14"/>
          <p:cNvSpPr txBox="1">
            <a:spLocks noGrp="1"/>
          </p:cNvSpPr>
          <p:nvPr>
            <p:ph type="title" idx="6"/>
          </p:nvPr>
        </p:nvSpPr>
        <p:spPr>
          <a:xfrm>
            <a:off x="917100" y="5027201"/>
            <a:ext cx="2448900" cy="4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5" name="Google Shape;335;p14"/>
          <p:cNvSpPr txBox="1">
            <a:spLocks noGrp="1"/>
          </p:cNvSpPr>
          <p:nvPr>
            <p:ph type="subTitle" idx="7"/>
          </p:nvPr>
        </p:nvSpPr>
        <p:spPr>
          <a:xfrm>
            <a:off x="1172850" y="5487200"/>
            <a:ext cx="1937400" cy="6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6" name="Google Shape;336;p14"/>
          <p:cNvSpPr txBox="1">
            <a:spLocks noGrp="1"/>
          </p:cNvSpPr>
          <p:nvPr>
            <p:ph type="title" idx="8" hasCustomPrompt="1"/>
          </p:nvPr>
        </p:nvSpPr>
        <p:spPr>
          <a:xfrm>
            <a:off x="1623900" y="4216408"/>
            <a:ext cx="1035300" cy="8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 Thin"/>
              <a:buNone/>
              <a:defRPr sz="4000">
                <a:solidFill>
                  <a:schemeClr val="accent1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9pPr>
          </a:lstStyle>
          <a:p>
            <a:r>
              <a:t>xx%</a:t>
            </a:r>
          </a:p>
        </p:txBody>
      </p:sp>
      <p:sp>
        <p:nvSpPr>
          <p:cNvPr id="337" name="Google Shape;337;p14"/>
          <p:cNvSpPr txBox="1">
            <a:spLocks noGrp="1"/>
          </p:cNvSpPr>
          <p:nvPr>
            <p:ph type="title" idx="9"/>
          </p:nvPr>
        </p:nvSpPr>
        <p:spPr>
          <a:xfrm>
            <a:off x="3356772" y="5027201"/>
            <a:ext cx="2448900" cy="4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8" name="Google Shape;338;p14"/>
          <p:cNvSpPr txBox="1">
            <a:spLocks noGrp="1"/>
          </p:cNvSpPr>
          <p:nvPr>
            <p:ph type="subTitle" idx="13"/>
          </p:nvPr>
        </p:nvSpPr>
        <p:spPr>
          <a:xfrm>
            <a:off x="3612522" y="5487184"/>
            <a:ext cx="1937400" cy="6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9" name="Google Shape;339;p14"/>
          <p:cNvSpPr txBox="1">
            <a:spLocks noGrp="1"/>
          </p:cNvSpPr>
          <p:nvPr>
            <p:ph type="title" idx="14" hasCustomPrompt="1"/>
          </p:nvPr>
        </p:nvSpPr>
        <p:spPr>
          <a:xfrm>
            <a:off x="4063572" y="4216408"/>
            <a:ext cx="1035300" cy="8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 Thin"/>
              <a:buNone/>
              <a:defRPr sz="4000">
                <a:solidFill>
                  <a:schemeClr val="accent1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9pPr>
          </a:lstStyle>
          <a:p>
            <a:r>
              <a:t>xx%</a:t>
            </a:r>
          </a:p>
        </p:txBody>
      </p:sp>
      <p:sp>
        <p:nvSpPr>
          <p:cNvPr id="340" name="Google Shape;340;p14"/>
          <p:cNvSpPr txBox="1">
            <a:spLocks noGrp="1"/>
          </p:cNvSpPr>
          <p:nvPr>
            <p:ph type="title" idx="15"/>
          </p:nvPr>
        </p:nvSpPr>
        <p:spPr>
          <a:xfrm>
            <a:off x="5787225" y="2561935"/>
            <a:ext cx="2448900" cy="4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41" name="Google Shape;341;p14"/>
          <p:cNvSpPr txBox="1">
            <a:spLocks noGrp="1"/>
          </p:cNvSpPr>
          <p:nvPr>
            <p:ph type="subTitle" idx="16"/>
          </p:nvPr>
        </p:nvSpPr>
        <p:spPr>
          <a:xfrm>
            <a:off x="6042975" y="3021992"/>
            <a:ext cx="1937400" cy="6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42" name="Google Shape;342;p14"/>
          <p:cNvSpPr txBox="1">
            <a:spLocks noGrp="1"/>
          </p:cNvSpPr>
          <p:nvPr>
            <p:ph type="title" idx="17" hasCustomPrompt="1"/>
          </p:nvPr>
        </p:nvSpPr>
        <p:spPr>
          <a:xfrm>
            <a:off x="6494025" y="1751117"/>
            <a:ext cx="1035300" cy="8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 Thin"/>
              <a:buNone/>
              <a:defRPr sz="4000">
                <a:solidFill>
                  <a:schemeClr val="accent1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9pPr>
          </a:lstStyle>
          <a:p>
            <a:r>
              <a:t>xx%</a:t>
            </a:r>
          </a:p>
        </p:txBody>
      </p:sp>
      <p:sp>
        <p:nvSpPr>
          <p:cNvPr id="343" name="Google Shape;343;p14"/>
          <p:cNvSpPr txBox="1">
            <a:spLocks noGrp="1"/>
          </p:cNvSpPr>
          <p:nvPr>
            <p:ph type="title" idx="18"/>
          </p:nvPr>
        </p:nvSpPr>
        <p:spPr>
          <a:xfrm>
            <a:off x="945150" y="526633"/>
            <a:ext cx="4045200" cy="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None/>
              <a:defRPr sz="215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9pPr>
          </a:lstStyle>
          <a:p>
            <a:endParaRPr/>
          </a:p>
        </p:txBody>
      </p:sp>
      <p:grpSp>
        <p:nvGrpSpPr>
          <p:cNvPr id="344" name="Google Shape;344;p14"/>
          <p:cNvGrpSpPr/>
          <p:nvPr/>
        </p:nvGrpSpPr>
        <p:grpSpPr>
          <a:xfrm>
            <a:off x="8255228" y="460929"/>
            <a:ext cx="486100" cy="1591400"/>
            <a:chOff x="8255228" y="345697"/>
            <a:chExt cx="486100" cy="1193550"/>
          </a:xfrm>
        </p:grpSpPr>
        <p:grpSp>
          <p:nvGrpSpPr>
            <p:cNvPr id="345" name="Google Shape;345;p14"/>
            <p:cNvGrpSpPr/>
            <p:nvPr/>
          </p:nvGrpSpPr>
          <p:grpSpPr>
            <a:xfrm rot="-5400000">
              <a:off x="8041690" y="839610"/>
              <a:ext cx="1193550" cy="205725"/>
              <a:chOff x="250425" y="4752475"/>
              <a:chExt cx="1193550" cy="205725"/>
            </a:xfrm>
          </p:grpSpPr>
          <p:grpSp>
            <p:nvGrpSpPr>
              <p:cNvPr id="346" name="Google Shape;346;p14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347" name="Google Shape;347;p14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8" name="Google Shape;348;p14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9" name="Google Shape;349;p14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50" name="Google Shape;350;p14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51" name="Google Shape;351;p14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52" name="Google Shape;352;p14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53" name="Google Shape;353;p14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354" name="Google Shape;354;p14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355" name="Google Shape;355;p14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56" name="Google Shape;356;p14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57" name="Google Shape;357;p14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58" name="Google Shape;358;p14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59" name="Google Shape;359;p14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60" name="Google Shape;360;p14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61" name="Google Shape;361;p14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grpSp>
          <p:nvGrpSpPr>
            <p:cNvPr id="362" name="Google Shape;362;p14"/>
            <p:cNvGrpSpPr/>
            <p:nvPr/>
          </p:nvGrpSpPr>
          <p:grpSpPr>
            <a:xfrm rot="-5400000">
              <a:off x="7761315" y="839610"/>
              <a:ext cx="1193550" cy="205725"/>
              <a:chOff x="250425" y="4752475"/>
              <a:chExt cx="1193550" cy="205725"/>
            </a:xfrm>
          </p:grpSpPr>
          <p:grpSp>
            <p:nvGrpSpPr>
              <p:cNvPr id="363" name="Google Shape;363;p14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364" name="Google Shape;364;p14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371" name="Google Shape;371;p14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372" name="Google Shape;372;p14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</p:grpSp>
      <p:sp>
        <p:nvSpPr>
          <p:cNvPr id="379" name="Google Shape;379;p14"/>
          <p:cNvSpPr txBox="1">
            <a:spLocks noGrp="1"/>
          </p:cNvSpPr>
          <p:nvPr>
            <p:ph type="title" idx="19"/>
          </p:nvPr>
        </p:nvSpPr>
        <p:spPr>
          <a:xfrm>
            <a:off x="5787225" y="5027201"/>
            <a:ext cx="2448900" cy="4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20"/>
          </p:nvPr>
        </p:nvSpPr>
        <p:spPr>
          <a:xfrm>
            <a:off x="6042975" y="5487184"/>
            <a:ext cx="1937400" cy="6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81" name="Google Shape;381;p14"/>
          <p:cNvSpPr txBox="1">
            <a:spLocks noGrp="1"/>
          </p:cNvSpPr>
          <p:nvPr>
            <p:ph type="title" idx="21" hasCustomPrompt="1"/>
          </p:nvPr>
        </p:nvSpPr>
        <p:spPr>
          <a:xfrm>
            <a:off x="6494025" y="4216408"/>
            <a:ext cx="1035300" cy="8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 Thin"/>
              <a:buNone/>
              <a:defRPr sz="4000">
                <a:solidFill>
                  <a:schemeClr val="accent1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Montserrat Thin"/>
              <a:buNone/>
              <a:defRPr sz="4800">
                <a:latin typeface="Montserrat Thin"/>
                <a:ea typeface="Montserrat Thin"/>
                <a:cs typeface="Montserrat Thin"/>
                <a:sym typeface="Montserrat Thin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05959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6"/>
          <p:cNvSpPr txBox="1">
            <a:spLocks noGrp="1"/>
          </p:cNvSpPr>
          <p:nvPr>
            <p:ph type="title"/>
          </p:nvPr>
        </p:nvSpPr>
        <p:spPr>
          <a:xfrm>
            <a:off x="631050" y="2035433"/>
            <a:ext cx="35961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5" name="Google Shape;405;p16"/>
          <p:cNvSpPr txBox="1">
            <a:spLocks noGrp="1"/>
          </p:cNvSpPr>
          <p:nvPr>
            <p:ph type="subTitle" idx="1"/>
          </p:nvPr>
        </p:nvSpPr>
        <p:spPr>
          <a:xfrm>
            <a:off x="631050" y="3042300"/>
            <a:ext cx="2690700" cy="8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6347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8"/>
          <p:cNvSpPr txBox="1">
            <a:spLocks noGrp="1"/>
          </p:cNvSpPr>
          <p:nvPr>
            <p:ph type="title"/>
          </p:nvPr>
        </p:nvSpPr>
        <p:spPr>
          <a:xfrm>
            <a:off x="2236425" y="5051167"/>
            <a:ext cx="2335500" cy="3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Montserrat Medium"/>
              <a:buNone/>
              <a:defRPr sz="16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Font typeface="Montserrat Medium"/>
              <a:buNone/>
              <a:defRPr sz="4200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Font typeface="Montserrat Medium"/>
              <a:buNone/>
              <a:defRPr sz="4200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Font typeface="Montserrat Medium"/>
              <a:buNone/>
              <a:defRPr sz="4200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Font typeface="Montserrat Medium"/>
              <a:buNone/>
              <a:defRPr sz="4200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Font typeface="Montserrat Medium"/>
              <a:buNone/>
              <a:defRPr sz="4200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Font typeface="Montserrat Medium"/>
              <a:buNone/>
              <a:defRPr sz="4200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Font typeface="Montserrat Medium"/>
              <a:buNone/>
              <a:defRPr sz="4200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Font typeface="Montserrat Medium"/>
              <a:buNone/>
              <a:defRPr sz="4200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36" name="Google Shape;436;p18"/>
          <p:cNvSpPr txBox="1">
            <a:spLocks noGrp="1"/>
          </p:cNvSpPr>
          <p:nvPr>
            <p:ph type="subTitle" idx="1"/>
          </p:nvPr>
        </p:nvSpPr>
        <p:spPr>
          <a:xfrm>
            <a:off x="722900" y="3189167"/>
            <a:ext cx="3963300" cy="17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None/>
              <a:defRPr sz="1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None/>
              <a:defRPr sz="22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None/>
              <a:defRPr sz="22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None/>
              <a:defRPr sz="22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None/>
              <a:defRPr sz="22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None/>
              <a:defRPr sz="22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None/>
              <a:defRPr sz="22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None/>
              <a:defRPr sz="22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None/>
              <a:defRPr sz="2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grpSp>
        <p:nvGrpSpPr>
          <p:cNvPr id="437" name="Google Shape;437;p18"/>
          <p:cNvGrpSpPr/>
          <p:nvPr/>
        </p:nvGrpSpPr>
        <p:grpSpPr>
          <a:xfrm rot="-5400000">
            <a:off x="7911578" y="1222579"/>
            <a:ext cx="1591400" cy="68100"/>
            <a:chOff x="557300" y="431950"/>
            <a:chExt cx="1193550" cy="68100"/>
          </a:xfrm>
        </p:grpSpPr>
        <p:sp>
          <p:nvSpPr>
            <p:cNvPr id="438" name="Google Shape;438;p18"/>
            <p:cNvSpPr/>
            <p:nvPr/>
          </p:nvSpPr>
          <p:spPr>
            <a:xfrm>
              <a:off x="5573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" name="Google Shape;439;p18"/>
            <p:cNvSpPr/>
            <p:nvPr/>
          </p:nvSpPr>
          <p:spPr>
            <a:xfrm>
              <a:off x="7448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0" name="Google Shape;440;p18"/>
            <p:cNvSpPr/>
            <p:nvPr/>
          </p:nvSpPr>
          <p:spPr>
            <a:xfrm>
              <a:off x="9324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1" name="Google Shape;441;p18"/>
            <p:cNvSpPr/>
            <p:nvPr/>
          </p:nvSpPr>
          <p:spPr>
            <a:xfrm>
              <a:off x="112002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2" name="Google Shape;442;p18"/>
            <p:cNvSpPr/>
            <p:nvPr/>
          </p:nvSpPr>
          <p:spPr>
            <a:xfrm>
              <a:off x="13076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3" name="Google Shape;443;p18"/>
            <p:cNvSpPr/>
            <p:nvPr/>
          </p:nvSpPr>
          <p:spPr>
            <a:xfrm>
              <a:off x="14951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4" name="Google Shape;444;p18"/>
            <p:cNvSpPr/>
            <p:nvPr/>
          </p:nvSpPr>
          <p:spPr>
            <a:xfrm>
              <a:off x="16827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cxnSp>
        <p:nvCxnSpPr>
          <p:cNvPr id="445" name="Google Shape;445;p18"/>
          <p:cNvCxnSpPr/>
          <p:nvPr/>
        </p:nvCxnSpPr>
        <p:spPr>
          <a:xfrm>
            <a:off x="8707275" y="2325033"/>
            <a:ext cx="0" cy="468920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6" name="Google Shape;446;p18"/>
          <p:cNvCxnSpPr/>
          <p:nvPr/>
        </p:nvCxnSpPr>
        <p:spPr>
          <a:xfrm rot="10800000">
            <a:off x="-13500" y="460929"/>
            <a:ext cx="28224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47" name="Google Shape;447;p18"/>
          <p:cNvGrpSpPr/>
          <p:nvPr/>
        </p:nvGrpSpPr>
        <p:grpSpPr>
          <a:xfrm rot="5400000">
            <a:off x="592368" y="490092"/>
            <a:ext cx="648133" cy="1193550"/>
            <a:chOff x="8255228" y="345697"/>
            <a:chExt cx="486100" cy="1193550"/>
          </a:xfrm>
        </p:grpSpPr>
        <p:grpSp>
          <p:nvGrpSpPr>
            <p:cNvPr id="448" name="Google Shape;448;p18"/>
            <p:cNvGrpSpPr/>
            <p:nvPr/>
          </p:nvGrpSpPr>
          <p:grpSpPr>
            <a:xfrm rot="-5400000">
              <a:off x="8041690" y="839610"/>
              <a:ext cx="1193550" cy="205725"/>
              <a:chOff x="250425" y="4752475"/>
              <a:chExt cx="1193550" cy="205725"/>
            </a:xfrm>
          </p:grpSpPr>
          <p:grpSp>
            <p:nvGrpSpPr>
              <p:cNvPr id="449" name="Google Shape;449;p18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450" name="Google Shape;450;p18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51" name="Google Shape;451;p18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52" name="Google Shape;452;p18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53" name="Google Shape;453;p18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54" name="Google Shape;454;p18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55" name="Google Shape;455;p18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56" name="Google Shape;456;p18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457" name="Google Shape;457;p18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458" name="Google Shape;458;p18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59" name="Google Shape;459;p18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60" name="Google Shape;460;p18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61" name="Google Shape;461;p18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62" name="Google Shape;462;p18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63" name="Google Shape;463;p18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64" name="Google Shape;464;p18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grpSp>
          <p:nvGrpSpPr>
            <p:cNvPr id="465" name="Google Shape;465;p18"/>
            <p:cNvGrpSpPr/>
            <p:nvPr/>
          </p:nvGrpSpPr>
          <p:grpSpPr>
            <a:xfrm rot="-5400000">
              <a:off x="7761315" y="839610"/>
              <a:ext cx="1193550" cy="205725"/>
              <a:chOff x="250425" y="4752475"/>
              <a:chExt cx="1193550" cy="205725"/>
            </a:xfrm>
          </p:grpSpPr>
          <p:grpSp>
            <p:nvGrpSpPr>
              <p:cNvPr id="466" name="Google Shape;466;p18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467" name="Google Shape;467;p18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68" name="Google Shape;468;p18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69" name="Google Shape;469;p18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0" name="Google Shape;470;p18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1" name="Google Shape;471;p18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2" name="Google Shape;472;p18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3" name="Google Shape;473;p18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474" name="Google Shape;474;p18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475" name="Google Shape;475;p18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6" name="Google Shape;476;p18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7" name="Google Shape;477;p18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8" name="Google Shape;478;p18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9" name="Google Shape;479;p18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80" name="Google Shape;480;p18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81" name="Google Shape;481;p18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0126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9"/>
          <p:cNvSpPr/>
          <p:nvPr/>
        </p:nvSpPr>
        <p:spPr>
          <a:xfrm>
            <a:off x="2650875" y="33"/>
            <a:ext cx="6493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84" name="Google Shape;484;p19"/>
          <p:cNvSpPr txBox="1">
            <a:spLocks noGrp="1"/>
          </p:cNvSpPr>
          <p:nvPr>
            <p:ph type="title"/>
          </p:nvPr>
        </p:nvSpPr>
        <p:spPr>
          <a:xfrm>
            <a:off x="717375" y="3266133"/>
            <a:ext cx="2645700" cy="14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19"/>
          <p:cNvSpPr txBox="1">
            <a:spLocks noGrp="1"/>
          </p:cNvSpPr>
          <p:nvPr>
            <p:ph type="subTitle" idx="1"/>
          </p:nvPr>
        </p:nvSpPr>
        <p:spPr>
          <a:xfrm>
            <a:off x="717375" y="4872267"/>
            <a:ext cx="3149400" cy="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86" name="Google Shape;486;p19"/>
          <p:cNvSpPr txBox="1">
            <a:spLocks noGrp="1"/>
          </p:cNvSpPr>
          <p:nvPr>
            <p:ph type="title" idx="2" hasCustomPrompt="1"/>
          </p:nvPr>
        </p:nvSpPr>
        <p:spPr>
          <a:xfrm>
            <a:off x="717375" y="1294567"/>
            <a:ext cx="2046600" cy="12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Montserrat Thin"/>
              <a:buNone/>
              <a:defRPr sz="10000">
                <a:solidFill>
                  <a:schemeClr val="dk1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9pPr>
          </a:lstStyle>
          <a:p>
            <a:r>
              <a:t>xx%</a:t>
            </a:r>
          </a:p>
        </p:txBody>
      </p:sp>
      <p:grpSp>
        <p:nvGrpSpPr>
          <p:cNvPr id="487" name="Google Shape;487;p19"/>
          <p:cNvGrpSpPr/>
          <p:nvPr/>
        </p:nvGrpSpPr>
        <p:grpSpPr>
          <a:xfrm>
            <a:off x="8255228" y="460929"/>
            <a:ext cx="486100" cy="1591400"/>
            <a:chOff x="8255228" y="345697"/>
            <a:chExt cx="486100" cy="1193550"/>
          </a:xfrm>
        </p:grpSpPr>
        <p:grpSp>
          <p:nvGrpSpPr>
            <p:cNvPr id="488" name="Google Shape;488;p19"/>
            <p:cNvGrpSpPr/>
            <p:nvPr/>
          </p:nvGrpSpPr>
          <p:grpSpPr>
            <a:xfrm rot="-5400000">
              <a:off x="8041690" y="839610"/>
              <a:ext cx="1193550" cy="205725"/>
              <a:chOff x="250425" y="4752475"/>
              <a:chExt cx="1193550" cy="205725"/>
            </a:xfrm>
          </p:grpSpPr>
          <p:grpSp>
            <p:nvGrpSpPr>
              <p:cNvPr id="489" name="Google Shape;489;p19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490" name="Google Shape;490;p19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91" name="Google Shape;491;p19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92" name="Google Shape;492;p19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93" name="Google Shape;493;p19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94" name="Google Shape;494;p19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95" name="Google Shape;495;p19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96" name="Google Shape;496;p19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497" name="Google Shape;497;p19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498" name="Google Shape;498;p19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99" name="Google Shape;499;p19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0" name="Google Shape;500;p19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1" name="Google Shape;501;p19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2" name="Google Shape;502;p19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3" name="Google Shape;503;p19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4" name="Google Shape;504;p19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grpSp>
          <p:nvGrpSpPr>
            <p:cNvPr id="505" name="Google Shape;505;p19"/>
            <p:cNvGrpSpPr/>
            <p:nvPr/>
          </p:nvGrpSpPr>
          <p:grpSpPr>
            <a:xfrm rot="-5400000">
              <a:off x="7761315" y="839610"/>
              <a:ext cx="1193550" cy="205725"/>
              <a:chOff x="250425" y="4752475"/>
              <a:chExt cx="1193550" cy="205725"/>
            </a:xfrm>
          </p:grpSpPr>
          <p:grpSp>
            <p:nvGrpSpPr>
              <p:cNvPr id="506" name="Google Shape;506;p19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507" name="Google Shape;507;p19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8" name="Google Shape;508;p19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9" name="Google Shape;509;p19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10" name="Google Shape;510;p19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11" name="Google Shape;511;p19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12" name="Google Shape;512;p19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13" name="Google Shape;513;p19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514" name="Google Shape;514;p19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515" name="Google Shape;515;p19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16" name="Google Shape;516;p19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17" name="Google Shape;517;p19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18" name="Google Shape;518;p19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19" name="Google Shape;519;p19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0" name="Google Shape;520;p19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1" name="Google Shape;521;p19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80269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0"/>
          <p:cNvSpPr txBox="1">
            <a:spLocks noGrp="1"/>
          </p:cNvSpPr>
          <p:nvPr>
            <p:ph type="subTitle" idx="1"/>
          </p:nvPr>
        </p:nvSpPr>
        <p:spPr>
          <a:xfrm>
            <a:off x="2006850" y="1437533"/>
            <a:ext cx="5130300" cy="4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24" name="Google Shape;524;p20"/>
          <p:cNvSpPr txBox="1">
            <a:spLocks noGrp="1"/>
          </p:cNvSpPr>
          <p:nvPr>
            <p:ph type="title"/>
          </p:nvPr>
        </p:nvSpPr>
        <p:spPr>
          <a:xfrm>
            <a:off x="945150" y="526633"/>
            <a:ext cx="4045200" cy="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50"/>
              <a:buNone/>
              <a:defRPr sz="215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9pPr>
          </a:lstStyle>
          <a:p>
            <a:endParaRPr/>
          </a:p>
        </p:txBody>
      </p:sp>
      <p:sp>
        <p:nvSpPr>
          <p:cNvPr id="525" name="Google Shape;525;p20"/>
          <p:cNvSpPr txBox="1">
            <a:spLocks noGrp="1"/>
          </p:cNvSpPr>
          <p:nvPr>
            <p:ph type="subTitle" idx="2"/>
          </p:nvPr>
        </p:nvSpPr>
        <p:spPr>
          <a:xfrm>
            <a:off x="971250" y="2113233"/>
            <a:ext cx="3488400" cy="1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600"/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6" name="Google Shape;526;p20"/>
          <p:cNvSpPr txBox="1">
            <a:spLocks noGrp="1"/>
          </p:cNvSpPr>
          <p:nvPr>
            <p:ph type="subTitle" idx="3"/>
          </p:nvPr>
        </p:nvSpPr>
        <p:spPr>
          <a:xfrm>
            <a:off x="4684350" y="2113233"/>
            <a:ext cx="3488400" cy="1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600"/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8622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2"/>
          <p:cNvSpPr txBox="1">
            <a:spLocks noGrp="1"/>
          </p:cNvSpPr>
          <p:nvPr>
            <p:ph type="title"/>
          </p:nvPr>
        </p:nvSpPr>
        <p:spPr>
          <a:xfrm>
            <a:off x="4800450" y="2761133"/>
            <a:ext cx="2448900" cy="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37" name="Google Shape;537;p22"/>
          <p:cNvSpPr txBox="1">
            <a:spLocks noGrp="1"/>
          </p:cNvSpPr>
          <p:nvPr>
            <p:ph type="subTitle" idx="1"/>
          </p:nvPr>
        </p:nvSpPr>
        <p:spPr>
          <a:xfrm>
            <a:off x="4800450" y="3105436"/>
            <a:ext cx="2448900" cy="7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38" name="Google Shape;538;p22"/>
          <p:cNvSpPr txBox="1">
            <a:spLocks noGrp="1"/>
          </p:cNvSpPr>
          <p:nvPr>
            <p:ph type="title" idx="2"/>
          </p:nvPr>
        </p:nvSpPr>
        <p:spPr>
          <a:xfrm>
            <a:off x="1894650" y="5187600"/>
            <a:ext cx="2448900" cy="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39" name="Google Shape;539;p22"/>
          <p:cNvSpPr txBox="1">
            <a:spLocks noGrp="1"/>
          </p:cNvSpPr>
          <p:nvPr>
            <p:ph type="subTitle" idx="3"/>
          </p:nvPr>
        </p:nvSpPr>
        <p:spPr>
          <a:xfrm>
            <a:off x="1894650" y="5532100"/>
            <a:ext cx="2448900" cy="7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40" name="Google Shape;540;p22"/>
          <p:cNvSpPr txBox="1">
            <a:spLocks noGrp="1"/>
          </p:cNvSpPr>
          <p:nvPr>
            <p:ph type="title" idx="4"/>
          </p:nvPr>
        </p:nvSpPr>
        <p:spPr>
          <a:xfrm>
            <a:off x="1894650" y="2761133"/>
            <a:ext cx="2448900" cy="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41" name="Google Shape;541;p22"/>
          <p:cNvSpPr txBox="1">
            <a:spLocks noGrp="1"/>
          </p:cNvSpPr>
          <p:nvPr>
            <p:ph type="subTitle" idx="5"/>
          </p:nvPr>
        </p:nvSpPr>
        <p:spPr>
          <a:xfrm>
            <a:off x="1894650" y="3105436"/>
            <a:ext cx="2448900" cy="7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42" name="Google Shape;542;p22"/>
          <p:cNvSpPr txBox="1">
            <a:spLocks noGrp="1"/>
          </p:cNvSpPr>
          <p:nvPr>
            <p:ph type="title" idx="6"/>
          </p:nvPr>
        </p:nvSpPr>
        <p:spPr>
          <a:xfrm>
            <a:off x="945150" y="526633"/>
            <a:ext cx="4045200" cy="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None/>
              <a:defRPr sz="215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9pPr>
          </a:lstStyle>
          <a:p>
            <a:endParaRPr/>
          </a:p>
        </p:txBody>
      </p:sp>
      <p:sp>
        <p:nvSpPr>
          <p:cNvPr id="543" name="Google Shape;543;p22"/>
          <p:cNvSpPr txBox="1">
            <a:spLocks noGrp="1"/>
          </p:cNvSpPr>
          <p:nvPr>
            <p:ph type="title" idx="7"/>
          </p:nvPr>
        </p:nvSpPr>
        <p:spPr>
          <a:xfrm>
            <a:off x="4800450" y="5187600"/>
            <a:ext cx="2448900" cy="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44" name="Google Shape;544;p22"/>
          <p:cNvSpPr txBox="1">
            <a:spLocks noGrp="1"/>
          </p:cNvSpPr>
          <p:nvPr>
            <p:ph type="subTitle" idx="8"/>
          </p:nvPr>
        </p:nvSpPr>
        <p:spPr>
          <a:xfrm>
            <a:off x="4800450" y="5532100"/>
            <a:ext cx="2448900" cy="7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cxnSp>
        <p:nvCxnSpPr>
          <p:cNvPr id="545" name="Google Shape;545;p22"/>
          <p:cNvCxnSpPr/>
          <p:nvPr/>
        </p:nvCxnSpPr>
        <p:spPr>
          <a:xfrm rot="5400000">
            <a:off x="6910276" y="5020432"/>
            <a:ext cx="37452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46" name="Google Shape;546;p22"/>
          <p:cNvGrpSpPr/>
          <p:nvPr/>
        </p:nvGrpSpPr>
        <p:grpSpPr>
          <a:xfrm flipH="1">
            <a:off x="8070374" y="4875420"/>
            <a:ext cx="486100" cy="1591400"/>
            <a:chOff x="8255228" y="345697"/>
            <a:chExt cx="486100" cy="1193550"/>
          </a:xfrm>
        </p:grpSpPr>
        <p:grpSp>
          <p:nvGrpSpPr>
            <p:cNvPr id="547" name="Google Shape;547;p22"/>
            <p:cNvGrpSpPr/>
            <p:nvPr/>
          </p:nvGrpSpPr>
          <p:grpSpPr>
            <a:xfrm rot="-5400000">
              <a:off x="8041690" y="839610"/>
              <a:ext cx="1193550" cy="205725"/>
              <a:chOff x="250425" y="4752475"/>
              <a:chExt cx="1193550" cy="205725"/>
            </a:xfrm>
          </p:grpSpPr>
          <p:grpSp>
            <p:nvGrpSpPr>
              <p:cNvPr id="548" name="Google Shape;548;p22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549" name="Google Shape;549;p22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50" name="Google Shape;550;p22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51" name="Google Shape;551;p22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52" name="Google Shape;552;p22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53" name="Google Shape;553;p22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54" name="Google Shape;554;p22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55" name="Google Shape;555;p22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556" name="Google Shape;556;p22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557" name="Google Shape;557;p22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58" name="Google Shape;558;p22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59" name="Google Shape;559;p22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60" name="Google Shape;560;p22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61" name="Google Shape;561;p22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62" name="Google Shape;562;p22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63" name="Google Shape;563;p22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grpSp>
          <p:nvGrpSpPr>
            <p:cNvPr id="564" name="Google Shape;564;p22"/>
            <p:cNvGrpSpPr/>
            <p:nvPr/>
          </p:nvGrpSpPr>
          <p:grpSpPr>
            <a:xfrm rot="-5400000">
              <a:off x="7761315" y="839610"/>
              <a:ext cx="1193550" cy="205725"/>
              <a:chOff x="250425" y="4752475"/>
              <a:chExt cx="1193550" cy="205725"/>
            </a:xfrm>
          </p:grpSpPr>
          <p:grpSp>
            <p:nvGrpSpPr>
              <p:cNvPr id="565" name="Google Shape;565;p22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566" name="Google Shape;566;p22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67" name="Google Shape;567;p22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68" name="Google Shape;568;p22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69" name="Google Shape;569;p22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70" name="Google Shape;570;p22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71" name="Google Shape;571;p22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72" name="Google Shape;572;p22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573" name="Google Shape;573;p22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574" name="Google Shape;574;p22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75" name="Google Shape;575;p22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76" name="Google Shape;576;p22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77" name="Google Shape;577;p22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78" name="Google Shape;578;p22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79" name="Google Shape;579;p22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0" name="Google Shape;580;p22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97431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B804-3D94-4EB4-879D-983F1E25103F}" type="datetimeFigureOut">
              <a:rPr lang="zh-TW" altLang="en-US" smtClean="0"/>
              <a:t>2026/3/30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3B42-89A7-4F9C-8D0F-9B7B5354C9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68587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23"/>
          <p:cNvSpPr txBox="1">
            <a:spLocks noGrp="1"/>
          </p:cNvSpPr>
          <p:nvPr>
            <p:ph type="title"/>
          </p:nvPr>
        </p:nvSpPr>
        <p:spPr>
          <a:xfrm>
            <a:off x="2125175" y="5087567"/>
            <a:ext cx="2632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83" name="Google Shape;583;p23"/>
          <p:cNvSpPr txBox="1">
            <a:spLocks noGrp="1"/>
          </p:cNvSpPr>
          <p:nvPr>
            <p:ph type="subTitle" idx="1"/>
          </p:nvPr>
        </p:nvSpPr>
        <p:spPr>
          <a:xfrm>
            <a:off x="2125174" y="5481167"/>
            <a:ext cx="4045200" cy="5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84" name="Google Shape;584;p23"/>
          <p:cNvSpPr txBox="1">
            <a:spLocks noGrp="1"/>
          </p:cNvSpPr>
          <p:nvPr>
            <p:ph type="title" idx="2"/>
          </p:nvPr>
        </p:nvSpPr>
        <p:spPr>
          <a:xfrm>
            <a:off x="945150" y="526633"/>
            <a:ext cx="4045200" cy="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None/>
              <a:defRPr sz="215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9pPr>
          </a:lstStyle>
          <a:p>
            <a:endParaRPr/>
          </a:p>
        </p:txBody>
      </p:sp>
      <p:sp>
        <p:nvSpPr>
          <p:cNvPr id="585" name="Google Shape;585;p23"/>
          <p:cNvSpPr txBox="1">
            <a:spLocks noGrp="1"/>
          </p:cNvSpPr>
          <p:nvPr>
            <p:ph type="title" idx="3"/>
          </p:nvPr>
        </p:nvSpPr>
        <p:spPr>
          <a:xfrm>
            <a:off x="2125175" y="2006967"/>
            <a:ext cx="2632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86" name="Google Shape;586;p23"/>
          <p:cNvSpPr txBox="1">
            <a:spLocks noGrp="1"/>
          </p:cNvSpPr>
          <p:nvPr>
            <p:ph type="subTitle" idx="4"/>
          </p:nvPr>
        </p:nvSpPr>
        <p:spPr>
          <a:xfrm>
            <a:off x="2125174" y="2400667"/>
            <a:ext cx="4009200" cy="5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cxnSp>
        <p:nvCxnSpPr>
          <p:cNvPr id="587" name="Google Shape;587;p23"/>
          <p:cNvCxnSpPr/>
          <p:nvPr/>
        </p:nvCxnSpPr>
        <p:spPr>
          <a:xfrm>
            <a:off x="-560741" y="6191400"/>
            <a:ext cx="98895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88" name="Google Shape;588;p23"/>
          <p:cNvGrpSpPr/>
          <p:nvPr/>
        </p:nvGrpSpPr>
        <p:grpSpPr>
          <a:xfrm>
            <a:off x="3975225" y="6547333"/>
            <a:ext cx="1193550" cy="90800"/>
            <a:chOff x="557300" y="431950"/>
            <a:chExt cx="1193550" cy="68100"/>
          </a:xfrm>
        </p:grpSpPr>
        <p:sp>
          <p:nvSpPr>
            <p:cNvPr id="589" name="Google Shape;589;p23"/>
            <p:cNvSpPr/>
            <p:nvPr/>
          </p:nvSpPr>
          <p:spPr>
            <a:xfrm>
              <a:off x="5573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7448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9324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112002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13076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951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6827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cxnSp>
        <p:nvCxnSpPr>
          <p:cNvPr id="596" name="Google Shape;596;p23"/>
          <p:cNvCxnSpPr/>
          <p:nvPr/>
        </p:nvCxnSpPr>
        <p:spPr>
          <a:xfrm>
            <a:off x="4984100" y="641731"/>
            <a:ext cx="42549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97" name="Google Shape;597;p23"/>
          <p:cNvGrpSpPr/>
          <p:nvPr/>
        </p:nvGrpSpPr>
        <p:grpSpPr>
          <a:xfrm>
            <a:off x="7718425" y="257667"/>
            <a:ext cx="1193550" cy="90800"/>
            <a:chOff x="557300" y="431950"/>
            <a:chExt cx="1193550" cy="68100"/>
          </a:xfrm>
        </p:grpSpPr>
        <p:sp>
          <p:nvSpPr>
            <p:cNvPr id="598" name="Google Shape;598;p23"/>
            <p:cNvSpPr/>
            <p:nvPr/>
          </p:nvSpPr>
          <p:spPr>
            <a:xfrm>
              <a:off x="5573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7448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9324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112002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3076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4951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827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</p:grpSp>
      <p:sp>
        <p:nvSpPr>
          <p:cNvPr id="605" name="Google Shape;605;p23"/>
          <p:cNvSpPr txBox="1">
            <a:spLocks noGrp="1"/>
          </p:cNvSpPr>
          <p:nvPr>
            <p:ph type="title" idx="5"/>
          </p:nvPr>
        </p:nvSpPr>
        <p:spPr>
          <a:xfrm>
            <a:off x="4446949" y="3547251"/>
            <a:ext cx="2632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06" name="Google Shape;606;p23"/>
          <p:cNvSpPr txBox="1">
            <a:spLocks noGrp="1"/>
          </p:cNvSpPr>
          <p:nvPr>
            <p:ph type="subTitle" idx="6"/>
          </p:nvPr>
        </p:nvSpPr>
        <p:spPr>
          <a:xfrm>
            <a:off x="3069949" y="3940951"/>
            <a:ext cx="4009200" cy="5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9328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8" name="Google Shape;608;p24"/>
          <p:cNvCxnSpPr/>
          <p:nvPr/>
        </p:nvCxnSpPr>
        <p:spPr>
          <a:xfrm>
            <a:off x="1967750" y="6369384"/>
            <a:ext cx="71763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09" name="Google Shape;609;p24"/>
          <p:cNvGrpSpPr/>
          <p:nvPr/>
        </p:nvGrpSpPr>
        <p:grpSpPr>
          <a:xfrm>
            <a:off x="250425" y="6363834"/>
            <a:ext cx="1193550" cy="274300"/>
            <a:chOff x="250425" y="4752475"/>
            <a:chExt cx="1193550" cy="205725"/>
          </a:xfrm>
        </p:grpSpPr>
        <p:grpSp>
          <p:nvGrpSpPr>
            <p:cNvPr id="610" name="Google Shape;610;p24"/>
            <p:cNvGrpSpPr/>
            <p:nvPr/>
          </p:nvGrpSpPr>
          <p:grpSpPr>
            <a:xfrm>
              <a:off x="250425" y="4890100"/>
              <a:ext cx="1193550" cy="68100"/>
              <a:chOff x="557300" y="431950"/>
              <a:chExt cx="1193550" cy="68100"/>
            </a:xfrm>
          </p:grpSpPr>
          <p:sp>
            <p:nvSpPr>
              <p:cNvPr id="611" name="Google Shape;611;p24"/>
              <p:cNvSpPr/>
              <p:nvPr/>
            </p:nvSpPr>
            <p:spPr>
              <a:xfrm>
                <a:off x="55730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2" name="Google Shape;612;p24"/>
              <p:cNvSpPr/>
              <p:nvPr/>
            </p:nvSpPr>
            <p:spPr>
              <a:xfrm>
                <a:off x="74487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3" name="Google Shape;613;p24"/>
              <p:cNvSpPr/>
              <p:nvPr/>
            </p:nvSpPr>
            <p:spPr>
              <a:xfrm>
                <a:off x="93245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4" name="Google Shape;614;p24"/>
              <p:cNvSpPr/>
              <p:nvPr/>
            </p:nvSpPr>
            <p:spPr>
              <a:xfrm>
                <a:off x="112002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5" name="Google Shape;615;p24"/>
              <p:cNvSpPr/>
              <p:nvPr/>
            </p:nvSpPr>
            <p:spPr>
              <a:xfrm>
                <a:off x="130760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6" name="Google Shape;616;p24"/>
              <p:cNvSpPr/>
              <p:nvPr/>
            </p:nvSpPr>
            <p:spPr>
              <a:xfrm>
                <a:off x="149517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7" name="Google Shape;617;p24"/>
              <p:cNvSpPr/>
              <p:nvPr/>
            </p:nvSpPr>
            <p:spPr>
              <a:xfrm>
                <a:off x="168275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18" name="Google Shape;618;p24"/>
            <p:cNvGrpSpPr/>
            <p:nvPr/>
          </p:nvGrpSpPr>
          <p:grpSpPr>
            <a:xfrm>
              <a:off x="250425" y="4752475"/>
              <a:ext cx="1193550" cy="68100"/>
              <a:chOff x="557300" y="431950"/>
              <a:chExt cx="1193550" cy="68100"/>
            </a:xfrm>
          </p:grpSpPr>
          <p:sp>
            <p:nvSpPr>
              <p:cNvPr id="619" name="Google Shape;619;p24"/>
              <p:cNvSpPr/>
              <p:nvPr/>
            </p:nvSpPr>
            <p:spPr>
              <a:xfrm>
                <a:off x="55730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0" name="Google Shape;620;p24"/>
              <p:cNvSpPr/>
              <p:nvPr/>
            </p:nvSpPr>
            <p:spPr>
              <a:xfrm>
                <a:off x="74487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1" name="Google Shape;621;p24"/>
              <p:cNvSpPr/>
              <p:nvPr/>
            </p:nvSpPr>
            <p:spPr>
              <a:xfrm>
                <a:off x="93245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2" name="Google Shape;622;p24"/>
              <p:cNvSpPr/>
              <p:nvPr/>
            </p:nvSpPr>
            <p:spPr>
              <a:xfrm>
                <a:off x="112002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3" name="Google Shape;623;p24"/>
              <p:cNvSpPr/>
              <p:nvPr/>
            </p:nvSpPr>
            <p:spPr>
              <a:xfrm>
                <a:off x="130760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4" name="Google Shape;624;p24"/>
              <p:cNvSpPr/>
              <p:nvPr/>
            </p:nvSpPr>
            <p:spPr>
              <a:xfrm>
                <a:off x="149517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5" name="Google Shape;625;p24"/>
              <p:cNvSpPr/>
              <p:nvPr/>
            </p:nvSpPr>
            <p:spPr>
              <a:xfrm>
                <a:off x="168275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cxnSp>
        <p:nvCxnSpPr>
          <p:cNvPr id="626" name="Google Shape;626;p24"/>
          <p:cNvCxnSpPr/>
          <p:nvPr/>
        </p:nvCxnSpPr>
        <p:spPr>
          <a:xfrm>
            <a:off x="6335100" y="1259733"/>
            <a:ext cx="28089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27" name="Google Shape;627;p24"/>
          <p:cNvGrpSpPr/>
          <p:nvPr/>
        </p:nvGrpSpPr>
        <p:grpSpPr>
          <a:xfrm rot="-5400000">
            <a:off x="7981825" y="44054"/>
            <a:ext cx="648133" cy="1193550"/>
            <a:chOff x="8255228" y="345697"/>
            <a:chExt cx="486100" cy="1193550"/>
          </a:xfrm>
        </p:grpSpPr>
        <p:grpSp>
          <p:nvGrpSpPr>
            <p:cNvPr id="628" name="Google Shape;628;p24"/>
            <p:cNvGrpSpPr/>
            <p:nvPr/>
          </p:nvGrpSpPr>
          <p:grpSpPr>
            <a:xfrm rot="-5400000">
              <a:off x="8041690" y="839610"/>
              <a:ext cx="1193550" cy="205725"/>
              <a:chOff x="250425" y="4752475"/>
              <a:chExt cx="1193550" cy="205725"/>
            </a:xfrm>
          </p:grpSpPr>
          <p:grpSp>
            <p:nvGrpSpPr>
              <p:cNvPr id="629" name="Google Shape;629;p24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630" name="Google Shape;630;p24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1" name="Google Shape;631;p24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2" name="Google Shape;632;p24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3" name="Google Shape;633;p24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4" name="Google Shape;634;p24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5" name="Google Shape;635;p24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6" name="Google Shape;636;p24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637" name="Google Shape;637;p24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638" name="Google Shape;638;p24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9" name="Google Shape;639;p24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40" name="Google Shape;640;p24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41" name="Google Shape;641;p24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42" name="Google Shape;642;p24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43" name="Google Shape;643;p24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44" name="Google Shape;644;p24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grpSp>
          <p:nvGrpSpPr>
            <p:cNvPr id="645" name="Google Shape;645;p24"/>
            <p:cNvGrpSpPr/>
            <p:nvPr/>
          </p:nvGrpSpPr>
          <p:grpSpPr>
            <a:xfrm rot="-5400000">
              <a:off x="7761315" y="839610"/>
              <a:ext cx="1193550" cy="205725"/>
              <a:chOff x="250425" y="4752475"/>
              <a:chExt cx="1193550" cy="205725"/>
            </a:xfrm>
          </p:grpSpPr>
          <p:grpSp>
            <p:nvGrpSpPr>
              <p:cNvPr id="646" name="Google Shape;646;p24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647" name="Google Shape;647;p24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48" name="Google Shape;648;p24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49" name="Google Shape;649;p24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50" name="Google Shape;650;p24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51" name="Google Shape;651;p24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52" name="Google Shape;652;p24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53" name="Google Shape;653;p24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654" name="Google Shape;654;p24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655" name="Google Shape;655;p24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56" name="Google Shape;656;p24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57" name="Google Shape;657;p24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58" name="Google Shape;658;p24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59" name="Google Shape;659;p24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60" name="Google Shape;660;p24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61" name="Google Shape;661;p24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</p:grpSp>
      <p:sp>
        <p:nvSpPr>
          <p:cNvPr id="662" name="Google Shape;662;p24"/>
          <p:cNvSpPr txBox="1">
            <a:spLocks noGrp="1"/>
          </p:cNvSpPr>
          <p:nvPr>
            <p:ph type="title"/>
          </p:nvPr>
        </p:nvSpPr>
        <p:spPr>
          <a:xfrm>
            <a:off x="945150" y="526633"/>
            <a:ext cx="4045200" cy="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None/>
              <a:defRPr sz="215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1423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 and Two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6"/>
          <p:cNvSpPr txBox="1">
            <a:spLocks noGrp="1"/>
          </p:cNvSpPr>
          <p:nvPr>
            <p:ph type="body" idx="1"/>
          </p:nvPr>
        </p:nvSpPr>
        <p:spPr>
          <a:xfrm>
            <a:off x="745200" y="3765833"/>
            <a:ext cx="3826800" cy="23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95" name="Google Shape;695;p26"/>
          <p:cNvSpPr txBox="1">
            <a:spLocks noGrp="1"/>
          </p:cNvSpPr>
          <p:nvPr>
            <p:ph type="title"/>
          </p:nvPr>
        </p:nvSpPr>
        <p:spPr>
          <a:xfrm>
            <a:off x="945150" y="526633"/>
            <a:ext cx="4045200" cy="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None/>
              <a:defRPr sz="215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9pPr>
          </a:lstStyle>
          <a:p>
            <a:endParaRPr/>
          </a:p>
        </p:txBody>
      </p:sp>
      <p:cxnSp>
        <p:nvCxnSpPr>
          <p:cNvPr id="696" name="Google Shape;696;p26"/>
          <p:cNvCxnSpPr/>
          <p:nvPr/>
        </p:nvCxnSpPr>
        <p:spPr>
          <a:xfrm>
            <a:off x="4984100" y="641731"/>
            <a:ext cx="42549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97" name="Google Shape;697;p26"/>
          <p:cNvGrpSpPr/>
          <p:nvPr/>
        </p:nvGrpSpPr>
        <p:grpSpPr>
          <a:xfrm>
            <a:off x="7718425" y="257667"/>
            <a:ext cx="1193550" cy="90800"/>
            <a:chOff x="557300" y="431950"/>
            <a:chExt cx="1193550" cy="68100"/>
          </a:xfrm>
        </p:grpSpPr>
        <p:sp>
          <p:nvSpPr>
            <p:cNvPr id="698" name="Google Shape;698;p26"/>
            <p:cNvSpPr/>
            <p:nvPr/>
          </p:nvSpPr>
          <p:spPr>
            <a:xfrm>
              <a:off x="5573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699" name="Google Shape;699;p26"/>
            <p:cNvSpPr/>
            <p:nvPr/>
          </p:nvSpPr>
          <p:spPr>
            <a:xfrm>
              <a:off x="7448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700" name="Google Shape;700;p26"/>
            <p:cNvSpPr/>
            <p:nvPr/>
          </p:nvSpPr>
          <p:spPr>
            <a:xfrm>
              <a:off x="9324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701" name="Google Shape;701;p26"/>
            <p:cNvSpPr/>
            <p:nvPr/>
          </p:nvSpPr>
          <p:spPr>
            <a:xfrm>
              <a:off x="112002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13076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703" name="Google Shape;703;p26"/>
            <p:cNvSpPr/>
            <p:nvPr/>
          </p:nvSpPr>
          <p:spPr>
            <a:xfrm>
              <a:off x="14951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704" name="Google Shape;704;p26"/>
            <p:cNvSpPr/>
            <p:nvPr/>
          </p:nvSpPr>
          <p:spPr>
            <a:xfrm>
              <a:off x="16827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</p:grpSp>
      <p:grpSp>
        <p:nvGrpSpPr>
          <p:cNvPr id="705" name="Google Shape;705;p26"/>
          <p:cNvGrpSpPr/>
          <p:nvPr/>
        </p:nvGrpSpPr>
        <p:grpSpPr>
          <a:xfrm>
            <a:off x="250425" y="6363834"/>
            <a:ext cx="1193550" cy="274300"/>
            <a:chOff x="250425" y="4752475"/>
            <a:chExt cx="1193550" cy="205725"/>
          </a:xfrm>
        </p:grpSpPr>
        <p:grpSp>
          <p:nvGrpSpPr>
            <p:cNvPr id="706" name="Google Shape;706;p26"/>
            <p:cNvGrpSpPr/>
            <p:nvPr/>
          </p:nvGrpSpPr>
          <p:grpSpPr>
            <a:xfrm>
              <a:off x="250425" y="4890100"/>
              <a:ext cx="1193550" cy="68100"/>
              <a:chOff x="557300" y="431950"/>
              <a:chExt cx="1193550" cy="68100"/>
            </a:xfrm>
          </p:grpSpPr>
          <p:sp>
            <p:nvSpPr>
              <p:cNvPr id="707" name="Google Shape;707;p26"/>
              <p:cNvSpPr/>
              <p:nvPr/>
            </p:nvSpPr>
            <p:spPr>
              <a:xfrm>
                <a:off x="55730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8" name="Google Shape;708;p26"/>
              <p:cNvSpPr/>
              <p:nvPr/>
            </p:nvSpPr>
            <p:spPr>
              <a:xfrm>
                <a:off x="74487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9" name="Google Shape;709;p26"/>
              <p:cNvSpPr/>
              <p:nvPr/>
            </p:nvSpPr>
            <p:spPr>
              <a:xfrm>
                <a:off x="93245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0" name="Google Shape;710;p26"/>
              <p:cNvSpPr/>
              <p:nvPr/>
            </p:nvSpPr>
            <p:spPr>
              <a:xfrm>
                <a:off x="112002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1" name="Google Shape;711;p26"/>
              <p:cNvSpPr/>
              <p:nvPr/>
            </p:nvSpPr>
            <p:spPr>
              <a:xfrm>
                <a:off x="130760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2" name="Google Shape;712;p26"/>
              <p:cNvSpPr/>
              <p:nvPr/>
            </p:nvSpPr>
            <p:spPr>
              <a:xfrm>
                <a:off x="149517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3" name="Google Shape;713;p26"/>
              <p:cNvSpPr/>
              <p:nvPr/>
            </p:nvSpPr>
            <p:spPr>
              <a:xfrm>
                <a:off x="168275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14" name="Google Shape;714;p26"/>
            <p:cNvGrpSpPr/>
            <p:nvPr/>
          </p:nvGrpSpPr>
          <p:grpSpPr>
            <a:xfrm>
              <a:off x="250425" y="4752475"/>
              <a:ext cx="1193550" cy="68100"/>
              <a:chOff x="557300" y="431950"/>
              <a:chExt cx="1193550" cy="68100"/>
            </a:xfrm>
          </p:grpSpPr>
          <p:sp>
            <p:nvSpPr>
              <p:cNvPr id="715" name="Google Shape;715;p26"/>
              <p:cNvSpPr/>
              <p:nvPr/>
            </p:nvSpPr>
            <p:spPr>
              <a:xfrm>
                <a:off x="55730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6" name="Google Shape;716;p26"/>
              <p:cNvSpPr/>
              <p:nvPr/>
            </p:nvSpPr>
            <p:spPr>
              <a:xfrm>
                <a:off x="74487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7" name="Google Shape;717;p26"/>
              <p:cNvSpPr/>
              <p:nvPr/>
            </p:nvSpPr>
            <p:spPr>
              <a:xfrm>
                <a:off x="93245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8" name="Google Shape;718;p26"/>
              <p:cNvSpPr/>
              <p:nvPr/>
            </p:nvSpPr>
            <p:spPr>
              <a:xfrm>
                <a:off x="112002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9" name="Google Shape;719;p26"/>
              <p:cNvSpPr/>
              <p:nvPr/>
            </p:nvSpPr>
            <p:spPr>
              <a:xfrm>
                <a:off x="130760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20" name="Google Shape;720;p26"/>
              <p:cNvSpPr/>
              <p:nvPr/>
            </p:nvSpPr>
            <p:spPr>
              <a:xfrm>
                <a:off x="149517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21" name="Google Shape;721;p26"/>
              <p:cNvSpPr/>
              <p:nvPr/>
            </p:nvSpPr>
            <p:spPr>
              <a:xfrm>
                <a:off x="168275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cxnSp>
        <p:nvCxnSpPr>
          <p:cNvPr id="722" name="Google Shape;722;p26"/>
          <p:cNvCxnSpPr/>
          <p:nvPr/>
        </p:nvCxnSpPr>
        <p:spPr>
          <a:xfrm>
            <a:off x="1967750" y="6369384"/>
            <a:ext cx="72714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3" name="Google Shape;723;p26"/>
          <p:cNvSpPr txBox="1">
            <a:spLocks noGrp="1"/>
          </p:cNvSpPr>
          <p:nvPr>
            <p:ph type="body" idx="2"/>
          </p:nvPr>
        </p:nvSpPr>
        <p:spPr>
          <a:xfrm>
            <a:off x="4572000" y="3765833"/>
            <a:ext cx="3826800" cy="23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89984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27"/>
          <p:cNvSpPr/>
          <p:nvPr/>
        </p:nvSpPr>
        <p:spPr>
          <a:xfrm>
            <a:off x="-19375" y="-14067"/>
            <a:ext cx="9199200" cy="6907200"/>
          </a:xfrm>
          <a:prstGeom prst="rect">
            <a:avLst/>
          </a:prstGeom>
          <a:solidFill>
            <a:srgbClr val="FFFFFF">
              <a:alpha val="12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6" name="Google Shape;726;p27"/>
          <p:cNvSpPr/>
          <p:nvPr/>
        </p:nvSpPr>
        <p:spPr>
          <a:xfrm rot="-5400000" flipH="1">
            <a:off x="5356050" y="-585667"/>
            <a:ext cx="3216400" cy="4359600"/>
          </a:xfrm>
          <a:prstGeom prst="snip1Rect">
            <a:avLst>
              <a:gd name="adj" fmla="val 38129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7" name="Google Shape;727;p27"/>
          <p:cNvSpPr txBox="1">
            <a:spLocks noGrp="1"/>
          </p:cNvSpPr>
          <p:nvPr>
            <p:ph type="title"/>
          </p:nvPr>
        </p:nvSpPr>
        <p:spPr>
          <a:xfrm>
            <a:off x="4790825" y="801667"/>
            <a:ext cx="3722400" cy="16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728" name="Google Shape;728;p27"/>
          <p:cNvCxnSpPr/>
          <p:nvPr/>
        </p:nvCxnSpPr>
        <p:spPr>
          <a:xfrm rot="10800000">
            <a:off x="250425" y="6369384"/>
            <a:ext cx="71763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29" name="Google Shape;729;p27"/>
          <p:cNvGrpSpPr/>
          <p:nvPr/>
        </p:nvGrpSpPr>
        <p:grpSpPr>
          <a:xfrm flipH="1">
            <a:off x="7950500" y="6363834"/>
            <a:ext cx="1193550" cy="274300"/>
            <a:chOff x="250425" y="4752475"/>
            <a:chExt cx="1193550" cy="205725"/>
          </a:xfrm>
        </p:grpSpPr>
        <p:grpSp>
          <p:nvGrpSpPr>
            <p:cNvPr id="730" name="Google Shape;730;p27"/>
            <p:cNvGrpSpPr/>
            <p:nvPr/>
          </p:nvGrpSpPr>
          <p:grpSpPr>
            <a:xfrm>
              <a:off x="250425" y="4890100"/>
              <a:ext cx="1193550" cy="68100"/>
              <a:chOff x="557300" y="431950"/>
              <a:chExt cx="1193550" cy="68100"/>
            </a:xfrm>
          </p:grpSpPr>
          <p:sp>
            <p:nvSpPr>
              <p:cNvPr id="731" name="Google Shape;731;p27"/>
              <p:cNvSpPr/>
              <p:nvPr/>
            </p:nvSpPr>
            <p:spPr>
              <a:xfrm>
                <a:off x="55730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2" name="Google Shape;732;p27"/>
              <p:cNvSpPr/>
              <p:nvPr/>
            </p:nvSpPr>
            <p:spPr>
              <a:xfrm>
                <a:off x="74487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3" name="Google Shape;733;p27"/>
              <p:cNvSpPr/>
              <p:nvPr/>
            </p:nvSpPr>
            <p:spPr>
              <a:xfrm>
                <a:off x="93245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4" name="Google Shape;734;p27"/>
              <p:cNvSpPr/>
              <p:nvPr/>
            </p:nvSpPr>
            <p:spPr>
              <a:xfrm>
                <a:off x="112002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5" name="Google Shape;735;p27"/>
              <p:cNvSpPr/>
              <p:nvPr/>
            </p:nvSpPr>
            <p:spPr>
              <a:xfrm>
                <a:off x="130760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6" name="Google Shape;736;p27"/>
              <p:cNvSpPr/>
              <p:nvPr/>
            </p:nvSpPr>
            <p:spPr>
              <a:xfrm>
                <a:off x="149517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27"/>
              <p:cNvSpPr/>
              <p:nvPr/>
            </p:nvSpPr>
            <p:spPr>
              <a:xfrm>
                <a:off x="168275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38" name="Google Shape;738;p27"/>
            <p:cNvGrpSpPr/>
            <p:nvPr/>
          </p:nvGrpSpPr>
          <p:grpSpPr>
            <a:xfrm>
              <a:off x="250425" y="4752475"/>
              <a:ext cx="1193550" cy="68100"/>
              <a:chOff x="557300" y="431950"/>
              <a:chExt cx="1193550" cy="68100"/>
            </a:xfrm>
          </p:grpSpPr>
          <p:sp>
            <p:nvSpPr>
              <p:cNvPr id="739" name="Google Shape;739;p27"/>
              <p:cNvSpPr/>
              <p:nvPr/>
            </p:nvSpPr>
            <p:spPr>
              <a:xfrm>
                <a:off x="55730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0" name="Google Shape;740;p27"/>
              <p:cNvSpPr/>
              <p:nvPr/>
            </p:nvSpPr>
            <p:spPr>
              <a:xfrm>
                <a:off x="74487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1" name="Google Shape;741;p27"/>
              <p:cNvSpPr/>
              <p:nvPr/>
            </p:nvSpPr>
            <p:spPr>
              <a:xfrm>
                <a:off x="93245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2" name="Google Shape;742;p27"/>
              <p:cNvSpPr/>
              <p:nvPr/>
            </p:nvSpPr>
            <p:spPr>
              <a:xfrm>
                <a:off x="112002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3" name="Google Shape;743;p27"/>
              <p:cNvSpPr/>
              <p:nvPr/>
            </p:nvSpPr>
            <p:spPr>
              <a:xfrm>
                <a:off x="130760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4" name="Google Shape;744;p27"/>
              <p:cNvSpPr/>
              <p:nvPr/>
            </p:nvSpPr>
            <p:spPr>
              <a:xfrm>
                <a:off x="149517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5" name="Google Shape;745;p27"/>
              <p:cNvSpPr/>
              <p:nvPr/>
            </p:nvSpPr>
            <p:spPr>
              <a:xfrm>
                <a:off x="168275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cxnSp>
        <p:nvCxnSpPr>
          <p:cNvPr id="746" name="Google Shape;746;p27"/>
          <p:cNvCxnSpPr/>
          <p:nvPr/>
        </p:nvCxnSpPr>
        <p:spPr>
          <a:xfrm rot="10800000">
            <a:off x="250475" y="1259733"/>
            <a:ext cx="28089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47" name="Google Shape;747;p27"/>
          <p:cNvGrpSpPr/>
          <p:nvPr/>
        </p:nvGrpSpPr>
        <p:grpSpPr>
          <a:xfrm rot="5400000" flipH="1">
            <a:off x="764518" y="44054"/>
            <a:ext cx="648133" cy="1193550"/>
            <a:chOff x="8255228" y="345697"/>
            <a:chExt cx="486100" cy="1193550"/>
          </a:xfrm>
        </p:grpSpPr>
        <p:grpSp>
          <p:nvGrpSpPr>
            <p:cNvPr id="748" name="Google Shape;748;p27"/>
            <p:cNvGrpSpPr/>
            <p:nvPr/>
          </p:nvGrpSpPr>
          <p:grpSpPr>
            <a:xfrm rot="-5400000">
              <a:off x="8041690" y="839610"/>
              <a:ext cx="1193550" cy="205725"/>
              <a:chOff x="250425" y="4752475"/>
              <a:chExt cx="1193550" cy="205725"/>
            </a:xfrm>
          </p:grpSpPr>
          <p:grpSp>
            <p:nvGrpSpPr>
              <p:cNvPr id="749" name="Google Shape;749;p27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750" name="Google Shape;750;p27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51" name="Google Shape;751;p27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52" name="Google Shape;752;p27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53" name="Google Shape;753;p27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54" name="Google Shape;754;p27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55" name="Google Shape;755;p27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56" name="Google Shape;756;p27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757" name="Google Shape;757;p27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758" name="Google Shape;758;p27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59" name="Google Shape;759;p27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60" name="Google Shape;760;p27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61" name="Google Shape;761;p27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62" name="Google Shape;762;p27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63" name="Google Shape;763;p27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64" name="Google Shape;764;p27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grpSp>
          <p:nvGrpSpPr>
            <p:cNvPr id="765" name="Google Shape;765;p27"/>
            <p:cNvGrpSpPr/>
            <p:nvPr/>
          </p:nvGrpSpPr>
          <p:grpSpPr>
            <a:xfrm rot="-5400000">
              <a:off x="7761315" y="839610"/>
              <a:ext cx="1193550" cy="205725"/>
              <a:chOff x="250425" y="4752475"/>
              <a:chExt cx="1193550" cy="205725"/>
            </a:xfrm>
          </p:grpSpPr>
          <p:grpSp>
            <p:nvGrpSpPr>
              <p:cNvPr id="766" name="Google Shape;766;p27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767" name="Google Shape;767;p27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68" name="Google Shape;768;p27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69" name="Google Shape;769;p27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70" name="Google Shape;770;p27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71" name="Google Shape;771;p27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72" name="Google Shape;772;p27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73" name="Google Shape;773;p27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774" name="Google Shape;774;p27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775" name="Google Shape;775;p27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76" name="Google Shape;776;p27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77" name="Google Shape;777;p27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78" name="Google Shape;778;p27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79" name="Google Shape;779;p27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80" name="Google Shape;780;p27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81" name="Google Shape;781;p27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95879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29"/>
          <p:cNvSpPr txBox="1">
            <a:spLocks noGrp="1"/>
          </p:cNvSpPr>
          <p:nvPr>
            <p:ph type="title"/>
          </p:nvPr>
        </p:nvSpPr>
        <p:spPr>
          <a:xfrm>
            <a:off x="5307150" y="2000763"/>
            <a:ext cx="1947900" cy="4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subTitle" idx="1"/>
          </p:nvPr>
        </p:nvSpPr>
        <p:spPr>
          <a:xfrm>
            <a:off x="5307150" y="2403633"/>
            <a:ext cx="2589600" cy="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title" idx="2"/>
          </p:nvPr>
        </p:nvSpPr>
        <p:spPr>
          <a:xfrm>
            <a:off x="945150" y="526633"/>
            <a:ext cx="4045200" cy="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None/>
              <a:defRPr sz="215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9pPr>
          </a:lstStyle>
          <a:p>
            <a:endParaRPr/>
          </a:p>
        </p:txBody>
      </p:sp>
      <p:sp>
        <p:nvSpPr>
          <p:cNvPr id="830" name="Google Shape;830;p29"/>
          <p:cNvSpPr txBox="1">
            <a:spLocks noGrp="1"/>
          </p:cNvSpPr>
          <p:nvPr>
            <p:ph type="title" idx="3"/>
          </p:nvPr>
        </p:nvSpPr>
        <p:spPr>
          <a:xfrm>
            <a:off x="5308613" y="3558384"/>
            <a:ext cx="1947900" cy="4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1" name="Google Shape;831;p29"/>
          <p:cNvSpPr txBox="1">
            <a:spLocks noGrp="1"/>
          </p:cNvSpPr>
          <p:nvPr>
            <p:ph type="subTitle" idx="4"/>
          </p:nvPr>
        </p:nvSpPr>
        <p:spPr>
          <a:xfrm>
            <a:off x="5308613" y="3961184"/>
            <a:ext cx="2986800" cy="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832" name="Google Shape;832;p29"/>
          <p:cNvSpPr txBox="1">
            <a:spLocks noGrp="1"/>
          </p:cNvSpPr>
          <p:nvPr>
            <p:ph type="title" idx="5"/>
          </p:nvPr>
        </p:nvSpPr>
        <p:spPr>
          <a:xfrm>
            <a:off x="5311550" y="5057167"/>
            <a:ext cx="1947900" cy="4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3" name="Google Shape;833;p29"/>
          <p:cNvSpPr txBox="1">
            <a:spLocks noGrp="1"/>
          </p:cNvSpPr>
          <p:nvPr>
            <p:ph type="subTitle" idx="6"/>
          </p:nvPr>
        </p:nvSpPr>
        <p:spPr>
          <a:xfrm>
            <a:off x="5311550" y="5459967"/>
            <a:ext cx="2986800" cy="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cxnSp>
        <p:nvCxnSpPr>
          <p:cNvPr id="834" name="Google Shape;834;p29"/>
          <p:cNvCxnSpPr/>
          <p:nvPr/>
        </p:nvCxnSpPr>
        <p:spPr>
          <a:xfrm>
            <a:off x="-560741" y="6394600"/>
            <a:ext cx="51078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35" name="Google Shape;835;p29"/>
          <p:cNvGrpSpPr/>
          <p:nvPr/>
        </p:nvGrpSpPr>
        <p:grpSpPr>
          <a:xfrm>
            <a:off x="8425875" y="249697"/>
            <a:ext cx="486100" cy="1591400"/>
            <a:chOff x="8255228" y="345697"/>
            <a:chExt cx="486100" cy="1193550"/>
          </a:xfrm>
        </p:grpSpPr>
        <p:grpSp>
          <p:nvGrpSpPr>
            <p:cNvPr id="836" name="Google Shape;836;p29"/>
            <p:cNvGrpSpPr/>
            <p:nvPr/>
          </p:nvGrpSpPr>
          <p:grpSpPr>
            <a:xfrm rot="-5400000">
              <a:off x="8041690" y="839610"/>
              <a:ext cx="1193550" cy="205725"/>
              <a:chOff x="250425" y="4752475"/>
              <a:chExt cx="1193550" cy="205725"/>
            </a:xfrm>
          </p:grpSpPr>
          <p:grpSp>
            <p:nvGrpSpPr>
              <p:cNvPr id="837" name="Google Shape;837;p29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838" name="Google Shape;838;p29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39" name="Google Shape;839;p29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0" name="Google Shape;840;p29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1" name="Google Shape;841;p29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2" name="Google Shape;842;p29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3" name="Google Shape;843;p29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4" name="Google Shape;844;p29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845" name="Google Shape;845;p29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846" name="Google Shape;846;p29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7" name="Google Shape;847;p29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8" name="Google Shape;848;p29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49" name="Google Shape;849;p29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50" name="Google Shape;850;p29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51" name="Google Shape;851;p29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52" name="Google Shape;852;p29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grpSp>
          <p:nvGrpSpPr>
            <p:cNvPr id="853" name="Google Shape;853;p29"/>
            <p:cNvGrpSpPr/>
            <p:nvPr/>
          </p:nvGrpSpPr>
          <p:grpSpPr>
            <a:xfrm rot="-5400000">
              <a:off x="7761315" y="839610"/>
              <a:ext cx="1193550" cy="205725"/>
              <a:chOff x="250425" y="4752475"/>
              <a:chExt cx="1193550" cy="205725"/>
            </a:xfrm>
          </p:grpSpPr>
          <p:grpSp>
            <p:nvGrpSpPr>
              <p:cNvPr id="854" name="Google Shape;854;p29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855" name="Google Shape;855;p29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56" name="Google Shape;856;p29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57" name="Google Shape;857;p29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58" name="Google Shape;858;p29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59" name="Google Shape;859;p29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60" name="Google Shape;860;p29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61" name="Google Shape;861;p29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862" name="Google Shape;862;p29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863" name="Google Shape;863;p29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64" name="Google Shape;864;p29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65" name="Google Shape;865;p29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66" name="Google Shape;866;p29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67" name="Google Shape;867;p29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68" name="Google Shape;868;p29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69" name="Google Shape;869;p29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981388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31"/>
          <p:cNvSpPr txBox="1">
            <a:spLocks noGrp="1"/>
          </p:cNvSpPr>
          <p:nvPr>
            <p:ph type="title"/>
          </p:nvPr>
        </p:nvSpPr>
        <p:spPr>
          <a:xfrm>
            <a:off x="1239827" y="2182667"/>
            <a:ext cx="2632200" cy="5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1"/>
          </p:nvPr>
        </p:nvSpPr>
        <p:spPr>
          <a:xfrm>
            <a:off x="1239827" y="2740267"/>
            <a:ext cx="2632200" cy="5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2"/>
          </p:nvPr>
        </p:nvSpPr>
        <p:spPr>
          <a:xfrm>
            <a:off x="945150" y="526633"/>
            <a:ext cx="4045200" cy="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None/>
              <a:defRPr sz="215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title" idx="3"/>
          </p:nvPr>
        </p:nvSpPr>
        <p:spPr>
          <a:xfrm>
            <a:off x="1239827" y="4301100"/>
            <a:ext cx="2632200" cy="5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subTitle" idx="4"/>
          </p:nvPr>
        </p:nvSpPr>
        <p:spPr>
          <a:xfrm>
            <a:off x="1239827" y="4858633"/>
            <a:ext cx="2632200" cy="5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cxnSp>
        <p:nvCxnSpPr>
          <p:cNvPr id="900" name="Google Shape;900;p31"/>
          <p:cNvCxnSpPr/>
          <p:nvPr/>
        </p:nvCxnSpPr>
        <p:spPr>
          <a:xfrm>
            <a:off x="-560741" y="6191400"/>
            <a:ext cx="98895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01" name="Google Shape;901;p31"/>
          <p:cNvGrpSpPr/>
          <p:nvPr/>
        </p:nvGrpSpPr>
        <p:grpSpPr>
          <a:xfrm>
            <a:off x="3975225" y="6547333"/>
            <a:ext cx="1193550" cy="90800"/>
            <a:chOff x="557300" y="431950"/>
            <a:chExt cx="1193550" cy="68100"/>
          </a:xfrm>
        </p:grpSpPr>
        <p:sp>
          <p:nvSpPr>
            <p:cNvPr id="902" name="Google Shape;902;p31"/>
            <p:cNvSpPr/>
            <p:nvPr/>
          </p:nvSpPr>
          <p:spPr>
            <a:xfrm>
              <a:off x="5573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31"/>
            <p:cNvSpPr/>
            <p:nvPr/>
          </p:nvSpPr>
          <p:spPr>
            <a:xfrm>
              <a:off x="7448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31"/>
            <p:cNvSpPr/>
            <p:nvPr/>
          </p:nvSpPr>
          <p:spPr>
            <a:xfrm>
              <a:off x="9324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31"/>
            <p:cNvSpPr/>
            <p:nvPr/>
          </p:nvSpPr>
          <p:spPr>
            <a:xfrm>
              <a:off x="112002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31"/>
            <p:cNvSpPr/>
            <p:nvPr/>
          </p:nvSpPr>
          <p:spPr>
            <a:xfrm>
              <a:off x="13076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31"/>
            <p:cNvSpPr/>
            <p:nvPr/>
          </p:nvSpPr>
          <p:spPr>
            <a:xfrm>
              <a:off x="14951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31"/>
            <p:cNvSpPr/>
            <p:nvPr/>
          </p:nvSpPr>
          <p:spPr>
            <a:xfrm>
              <a:off x="16827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cxnSp>
        <p:nvCxnSpPr>
          <p:cNvPr id="909" name="Google Shape;909;p31"/>
          <p:cNvCxnSpPr/>
          <p:nvPr/>
        </p:nvCxnSpPr>
        <p:spPr>
          <a:xfrm>
            <a:off x="4984100" y="641731"/>
            <a:ext cx="42549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10" name="Google Shape;910;p31"/>
          <p:cNvGrpSpPr/>
          <p:nvPr/>
        </p:nvGrpSpPr>
        <p:grpSpPr>
          <a:xfrm>
            <a:off x="7718425" y="257667"/>
            <a:ext cx="1193550" cy="90800"/>
            <a:chOff x="557300" y="431950"/>
            <a:chExt cx="1193550" cy="68100"/>
          </a:xfrm>
        </p:grpSpPr>
        <p:sp>
          <p:nvSpPr>
            <p:cNvPr id="911" name="Google Shape;911;p31"/>
            <p:cNvSpPr/>
            <p:nvPr/>
          </p:nvSpPr>
          <p:spPr>
            <a:xfrm>
              <a:off x="5573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912" name="Google Shape;912;p31"/>
            <p:cNvSpPr/>
            <p:nvPr/>
          </p:nvSpPr>
          <p:spPr>
            <a:xfrm>
              <a:off x="7448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913" name="Google Shape;913;p31"/>
            <p:cNvSpPr/>
            <p:nvPr/>
          </p:nvSpPr>
          <p:spPr>
            <a:xfrm>
              <a:off x="9324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914" name="Google Shape;914;p31"/>
            <p:cNvSpPr/>
            <p:nvPr/>
          </p:nvSpPr>
          <p:spPr>
            <a:xfrm>
              <a:off x="112002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915" name="Google Shape;915;p31"/>
            <p:cNvSpPr/>
            <p:nvPr/>
          </p:nvSpPr>
          <p:spPr>
            <a:xfrm>
              <a:off x="13076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916" name="Google Shape;916;p31"/>
            <p:cNvSpPr/>
            <p:nvPr/>
          </p:nvSpPr>
          <p:spPr>
            <a:xfrm>
              <a:off x="14951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917" name="Google Shape;917;p31"/>
            <p:cNvSpPr/>
            <p:nvPr/>
          </p:nvSpPr>
          <p:spPr>
            <a:xfrm>
              <a:off x="16827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54722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32"/>
          <p:cNvSpPr/>
          <p:nvPr/>
        </p:nvSpPr>
        <p:spPr>
          <a:xfrm>
            <a:off x="-19375" y="-14067"/>
            <a:ext cx="9199200" cy="6907200"/>
          </a:xfrm>
          <a:prstGeom prst="rect">
            <a:avLst/>
          </a:prstGeom>
          <a:solidFill>
            <a:srgbClr val="FFFFFF">
              <a:alpha val="12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0" name="Google Shape;920;p32"/>
          <p:cNvSpPr/>
          <p:nvPr/>
        </p:nvSpPr>
        <p:spPr>
          <a:xfrm flipH="1">
            <a:off x="3445522" y="-59100"/>
            <a:ext cx="5859528" cy="7061709"/>
          </a:xfrm>
          <a:custGeom>
            <a:avLst/>
            <a:gdLst/>
            <a:ahLst/>
            <a:cxnLst/>
            <a:rect l="l" t="t" r="r" b="b"/>
            <a:pathLst>
              <a:path w="222078" h="209567" extrusionOk="0">
                <a:moveTo>
                  <a:pt x="99119" y="174"/>
                </a:moveTo>
                <a:lnTo>
                  <a:pt x="222078" y="209567"/>
                </a:lnTo>
                <a:lnTo>
                  <a:pt x="0" y="207332"/>
                </a:lnTo>
                <a:lnTo>
                  <a:pt x="227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921" name="Google Shape;921;p32"/>
          <p:cNvSpPr txBox="1">
            <a:spLocks noGrp="1"/>
          </p:cNvSpPr>
          <p:nvPr>
            <p:ph type="title"/>
          </p:nvPr>
        </p:nvSpPr>
        <p:spPr>
          <a:xfrm>
            <a:off x="4966538" y="2713733"/>
            <a:ext cx="3366900" cy="19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subTitle" idx="1"/>
          </p:nvPr>
        </p:nvSpPr>
        <p:spPr>
          <a:xfrm>
            <a:off x="4728638" y="4766233"/>
            <a:ext cx="3604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title" idx="2" hasCustomPrompt="1"/>
          </p:nvPr>
        </p:nvSpPr>
        <p:spPr>
          <a:xfrm>
            <a:off x="5643038" y="1290768"/>
            <a:ext cx="2690400" cy="9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Montserrat Thin"/>
              <a:buNone/>
              <a:defRPr sz="7200">
                <a:solidFill>
                  <a:schemeClr val="accent1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63126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3"/>
          <p:cNvSpPr/>
          <p:nvPr/>
        </p:nvSpPr>
        <p:spPr>
          <a:xfrm flipH="1">
            <a:off x="0" y="0"/>
            <a:ext cx="6493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926" name="Google Shape;926;p33"/>
          <p:cNvGrpSpPr/>
          <p:nvPr/>
        </p:nvGrpSpPr>
        <p:grpSpPr>
          <a:xfrm flipH="1">
            <a:off x="402747" y="460896"/>
            <a:ext cx="486100" cy="1591400"/>
            <a:chOff x="8255228" y="345697"/>
            <a:chExt cx="486100" cy="1193550"/>
          </a:xfrm>
        </p:grpSpPr>
        <p:grpSp>
          <p:nvGrpSpPr>
            <p:cNvPr id="927" name="Google Shape;927;p33"/>
            <p:cNvGrpSpPr/>
            <p:nvPr/>
          </p:nvGrpSpPr>
          <p:grpSpPr>
            <a:xfrm rot="-5400000">
              <a:off x="8041690" y="839610"/>
              <a:ext cx="1193550" cy="205725"/>
              <a:chOff x="250425" y="4752475"/>
              <a:chExt cx="1193550" cy="205725"/>
            </a:xfrm>
          </p:grpSpPr>
          <p:grpSp>
            <p:nvGrpSpPr>
              <p:cNvPr id="928" name="Google Shape;928;p33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929" name="Google Shape;929;p33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30" name="Google Shape;930;p33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31" name="Google Shape;931;p33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32" name="Google Shape;932;p33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33" name="Google Shape;933;p33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34" name="Google Shape;934;p33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35" name="Google Shape;935;p33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936" name="Google Shape;936;p33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937" name="Google Shape;937;p33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38" name="Google Shape;938;p33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39" name="Google Shape;939;p33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40" name="Google Shape;940;p33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41" name="Google Shape;941;p33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42" name="Google Shape;942;p33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43" name="Google Shape;943;p33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grpSp>
          <p:nvGrpSpPr>
            <p:cNvPr id="944" name="Google Shape;944;p33"/>
            <p:cNvGrpSpPr/>
            <p:nvPr/>
          </p:nvGrpSpPr>
          <p:grpSpPr>
            <a:xfrm rot="-5400000">
              <a:off x="7761315" y="839610"/>
              <a:ext cx="1193550" cy="205725"/>
              <a:chOff x="250425" y="4752475"/>
              <a:chExt cx="1193550" cy="205725"/>
            </a:xfrm>
          </p:grpSpPr>
          <p:grpSp>
            <p:nvGrpSpPr>
              <p:cNvPr id="945" name="Google Shape;945;p33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946" name="Google Shape;946;p33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47" name="Google Shape;947;p33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48" name="Google Shape;948;p33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49" name="Google Shape;949;p33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50" name="Google Shape;950;p33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51" name="Google Shape;951;p33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52" name="Google Shape;952;p33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953" name="Google Shape;953;p33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954" name="Google Shape;954;p33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55" name="Google Shape;955;p33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56" name="Google Shape;956;p33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57" name="Google Shape;957;p33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58" name="Google Shape;958;p33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59" name="Google Shape;959;p33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60" name="Google Shape;960;p33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</p:grpSp>
      <p:sp>
        <p:nvSpPr>
          <p:cNvPr id="961" name="Google Shape;961;p33"/>
          <p:cNvSpPr/>
          <p:nvPr/>
        </p:nvSpPr>
        <p:spPr>
          <a:xfrm>
            <a:off x="6489425" y="-14067"/>
            <a:ext cx="2690400" cy="6907200"/>
          </a:xfrm>
          <a:prstGeom prst="rect">
            <a:avLst/>
          </a:prstGeom>
          <a:solidFill>
            <a:srgbClr val="FFFFFF">
              <a:alpha val="12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33"/>
          <p:cNvSpPr txBox="1">
            <a:spLocks noGrp="1"/>
          </p:cNvSpPr>
          <p:nvPr>
            <p:ph type="title"/>
          </p:nvPr>
        </p:nvSpPr>
        <p:spPr>
          <a:xfrm>
            <a:off x="5192375" y="3172633"/>
            <a:ext cx="3357600" cy="16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3" name="Google Shape;963;p33"/>
          <p:cNvSpPr txBox="1">
            <a:spLocks noGrp="1"/>
          </p:cNvSpPr>
          <p:nvPr>
            <p:ph type="subTitle" idx="1"/>
          </p:nvPr>
        </p:nvSpPr>
        <p:spPr>
          <a:xfrm>
            <a:off x="5638525" y="4761800"/>
            <a:ext cx="29115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33"/>
          <p:cNvSpPr txBox="1">
            <a:spLocks noGrp="1"/>
          </p:cNvSpPr>
          <p:nvPr>
            <p:ph type="title" idx="2" hasCustomPrompt="1"/>
          </p:nvPr>
        </p:nvSpPr>
        <p:spPr>
          <a:xfrm>
            <a:off x="5859725" y="1286067"/>
            <a:ext cx="2690400" cy="13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Montserrat Thin"/>
              <a:buNone/>
              <a:defRPr sz="10000">
                <a:solidFill>
                  <a:schemeClr val="dk1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Font typeface="Montserrat Thin"/>
              <a:buNone/>
              <a:defRPr sz="7200">
                <a:latin typeface="Montserrat Thin"/>
                <a:ea typeface="Montserrat Thin"/>
                <a:cs typeface="Montserrat Thin"/>
                <a:sym typeface="Montserrat Thin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643034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4" name="Google Shape;1004;p35"/>
          <p:cNvGrpSpPr/>
          <p:nvPr/>
        </p:nvGrpSpPr>
        <p:grpSpPr>
          <a:xfrm rot="-5400000">
            <a:off x="7911578" y="1222579"/>
            <a:ext cx="1591400" cy="68100"/>
            <a:chOff x="557300" y="431950"/>
            <a:chExt cx="1193550" cy="68100"/>
          </a:xfrm>
        </p:grpSpPr>
        <p:sp>
          <p:nvSpPr>
            <p:cNvPr id="1005" name="Google Shape;1005;p35"/>
            <p:cNvSpPr/>
            <p:nvPr/>
          </p:nvSpPr>
          <p:spPr>
            <a:xfrm>
              <a:off x="5573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6" name="Google Shape;1006;p35"/>
            <p:cNvSpPr/>
            <p:nvPr/>
          </p:nvSpPr>
          <p:spPr>
            <a:xfrm>
              <a:off x="7448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7" name="Google Shape;1007;p35"/>
            <p:cNvSpPr/>
            <p:nvPr/>
          </p:nvSpPr>
          <p:spPr>
            <a:xfrm>
              <a:off x="9324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8" name="Google Shape;1008;p35"/>
            <p:cNvSpPr/>
            <p:nvPr/>
          </p:nvSpPr>
          <p:spPr>
            <a:xfrm>
              <a:off x="112002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9" name="Google Shape;1009;p35"/>
            <p:cNvSpPr/>
            <p:nvPr/>
          </p:nvSpPr>
          <p:spPr>
            <a:xfrm>
              <a:off x="13076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0" name="Google Shape;1010;p35"/>
            <p:cNvSpPr/>
            <p:nvPr/>
          </p:nvSpPr>
          <p:spPr>
            <a:xfrm>
              <a:off x="14951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1" name="Google Shape;1011;p35"/>
            <p:cNvSpPr/>
            <p:nvPr/>
          </p:nvSpPr>
          <p:spPr>
            <a:xfrm>
              <a:off x="16827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cxnSp>
        <p:nvCxnSpPr>
          <p:cNvPr id="1012" name="Google Shape;1012;p35"/>
          <p:cNvCxnSpPr/>
          <p:nvPr/>
        </p:nvCxnSpPr>
        <p:spPr>
          <a:xfrm>
            <a:off x="8707275" y="2325033"/>
            <a:ext cx="0" cy="468920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3" name="Google Shape;1013;p35"/>
          <p:cNvCxnSpPr/>
          <p:nvPr/>
        </p:nvCxnSpPr>
        <p:spPr>
          <a:xfrm>
            <a:off x="-560741" y="6191400"/>
            <a:ext cx="32574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14" name="Google Shape;1014;p35"/>
          <p:cNvGrpSpPr/>
          <p:nvPr/>
        </p:nvGrpSpPr>
        <p:grpSpPr>
          <a:xfrm>
            <a:off x="250425" y="6547333"/>
            <a:ext cx="1193550" cy="90800"/>
            <a:chOff x="557300" y="431950"/>
            <a:chExt cx="1193550" cy="68100"/>
          </a:xfrm>
        </p:grpSpPr>
        <p:sp>
          <p:nvSpPr>
            <p:cNvPr id="1015" name="Google Shape;1015;p35"/>
            <p:cNvSpPr/>
            <p:nvPr/>
          </p:nvSpPr>
          <p:spPr>
            <a:xfrm>
              <a:off x="5573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6" name="Google Shape;1016;p35"/>
            <p:cNvSpPr/>
            <p:nvPr/>
          </p:nvSpPr>
          <p:spPr>
            <a:xfrm>
              <a:off x="7448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7" name="Google Shape;1017;p35"/>
            <p:cNvSpPr/>
            <p:nvPr/>
          </p:nvSpPr>
          <p:spPr>
            <a:xfrm>
              <a:off x="9324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8" name="Google Shape;1018;p35"/>
            <p:cNvSpPr/>
            <p:nvPr/>
          </p:nvSpPr>
          <p:spPr>
            <a:xfrm>
              <a:off x="112002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9" name="Google Shape;1019;p35"/>
            <p:cNvSpPr/>
            <p:nvPr/>
          </p:nvSpPr>
          <p:spPr>
            <a:xfrm>
              <a:off x="13076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0" name="Google Shape;1020;p35"/>
            <p:cNvSpPr/>
            <p:nvPr/>
          </p:nvSpPr>
          <p:spPr>
            <a:xfrm>
              <a:off x="14951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1" name="Google Shape;1021;p35"/>
            <p:cNvSpPr/>
            <p:nvPr/>
          </p:nvSpPr>
          <p:spPr>
            <a:xfrm>
              <a:off x="16827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22" name="Google Shape;1022;p35"/>
          <p:cNvSpPr txBox="1">
            <a:spLocks noGrp="1"/>
          </p:cNvSpPr>
          <p:nvPr>
            <p:ph type="title"/>
          </p:nvPr>
        </p:nvSpPr>
        <p:spPr>
          <a:xfrm>
            <a:off x="945150" y="526633"/>
            <a:ext cx="4304700" cy="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None/>
              <a:defRPr sz="215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96476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37"/>
          <p:cNvSpPr/>
          <p:nvPr/>
        </p:nvSpPr>
        <p:spPr>
          <a:xfrm>
            <a:off x="0" y="0"/>
            <a:ext cx="9171600" cy="6858000"/>
          </a:xfrm>
          <a:prstGeom prst="rect">
            <a:avLst/>
          </a:prstGeom>
          <a:solidFill>
            <a:srgbClr val="FFFFFF">
              <a:alpha val="12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3" name="Google Shape;1053;p37"/>
          <p:cNvSpPr txBox="1">
            <a:spLocks noGrp="1"/>
          </p:cNvSpPr>
          <p:nvPr>
            <p:ph type="title"/>
          </p:nvPr>
        </p:nvSpPr>
        <p:spPr>
          <a:xfrm>
            <a:off x="5464725" y="1098300"/>
            <a:ext cx="3036900" cy="2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1054" name="Google Shape;1054;p37"/>
          <p:cNvGrpSpPr/>
          <p:nvPr/>
        </p:nvGrpSpPr>
        <p:grpSpPr>
          <a:xfrm>
            <a:off x="7718425" y="257667"/>
            <a:ext cx="1193550" cy="90800"/>
            <a:chOff x="557300" y="431950"/>
            <a:chExt cx="1193550" cy="68100"/>
          </a:xfrm>
        </p:grpSpPr>
        <p:sp>
          <p:nvSpPr>
            <p:cNvPr id="1055" name="Google Shape;1055;p37"/>
            <p:cNvSpPr/>
            <p:nvPr/>
          </p:nvSpPr>
          <p:spPr>
            <a:xfrm>
              <a:off x="557300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1056" name="Google Shape;1056;p37"/>
            <p:cNvSpPr/>
            <p:nvPr/>
          </p:nvSpPr>
          <p:spPr>
            <a:xfrm>
              <a:off x="744875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1057" name="Google Shape;1057;p37"/>
            <p:cNvSpPr/>
            <p:nvPr/>
          </p:nvSpPr>
          <p:spPr>
            <a:xfrm>
              <a:off x="932450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1058" name="Google Shape;1058;p37"/>
            <p:cNvSpPr/>
            <p:nvPr/>
          </p:nvSpPr>
          <p:spPr>
            <a:xfrm>
              <a:off x="1120025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1059" name="Google Shape;1059;p37"/>
            <p:cNvSpPr/>
            <p:nvPr/>
          </p:nvSpPr>
          <p:spPr>
            <a:xfrm>
              <a:off x="1307600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1060" name="Google Shape;1060;p37"/>
            <p:cNvSpPr/>
            <p:nvPr/>
          </p:nvSpPr>
          <p:spPr>
            <a:xfrm>
              <a:off x="1495175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1061" name="Google Shape;1061;p37"/>
            <p:cNvSpPr/>
            <p:nvPr/>
          </p:nvSpPr>
          <p:spPr>
            <a:xfrm>
              <a:off x="1682750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472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B804-3D94-4EB4-879D-983F1E25103F}" type="datetimeFigureOut">
              <a:rPr lang="zh-TW" altLang="en-US" smtClean="0"/>
              <a:t>2026/3/30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3B42-89A7-4F9C-8D0F-9B7B5354C9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65639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63" name="Google Shape;1063;p38"/>
          <p:cNvCxnSpPr/>
          <p:nvPr/>
        </p:nvCxnSpPr>
        <p:spPr>
          <a:xfrm>
            <a:off x="1967750" y="6369384"/>
            <a:ext cx="71763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64" name="Google Shape;1064;p38"/>
          <p:cNvGrpSpPr/>
          <p:nvPr/>
        </p:nvGrpSpPr>
        <p:grpSpPr>
          <a:xfrm>
            <a:off x="250425" y="6363834"/>
            <a:ext cx="1193550" cy="274300"/>
            <a:chOff x="250425" y="4752475"/>
            <a:chExt cx="1193550" cy="205725"/>
          </a:xfrm>
        </p:grpSpPr>
        <p:grpSp>
          <p:nvGrpSpPr>
            <p:cNvPr id="1065" name="Google Shape;1065;p38"/>
            <p:cNvGrpSpPr/>
            <p:nvPr/>
          </p:nvGrpSpPr>
          <p:grpSpPr>
            <a:xfrm>
              <a:off x="250425" y="4890100"/>
              <a:ext cx="1193550" cy="68100"/>
              <a:chOff x="557300" y="431950"/>
              <a:chExt cx="1193550" cy="68100"/>
            </a:xfrm>
          </p:grpSpPr>
          <p:sp>
            <p:nvSpPr>
              <p:cNvPr id="1066" name="Google Shape;1066;p38"/>
              <p:cNvSpPr/>
              <p:nvPr/>
            </p:nvSpPr>
            <p:spPr>
              <a:xfrm>
                <a:off x="55730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7" name="Google Shape;1067;p38"/>
              <p:cNvSpPr/>
              <p:nvPr/>
            </p:nvSpPr>
            <p:spPr>
              <a:xfrm>
                <a:off x="74487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8" name="Google Shape;1068;p38"/>
              <p:cNvSpPr/>
              <p:nvPr/>
            </p:nvSpPr>
            <p:spPr>
              <a:xfrm>
                <a:off x="93245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9" name="Google Shape;1069;p38"/>
              <p:cNvSpPr/>
              <p:nvPr/>
            </p:nvSpPr>
            <p:spPr>
              <a:xfrm>
                <a:off x="112002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0" name="Google Shape;1070;p38"/>
              <p:cNvSpPr/>
              <p:nvPr/>
            </p:nvSpPr>
            <p:spPr>
              <a:xfrm>
                <a:off x="130760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1" name="Google Shape;1071;p38"/>
              <p:cNvSpPr/>
              <p:nvPr/>
            </p:nvSpPr>
            <p:spPr>
              <a:xfrm>
                <a:off x="149517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2" name="Google Shape;1072;p38"/>
              <p:cNvSpPr/>
              <p:nvPr/>
            </p:nvSpPr>
            <p:spPr>
              <a:xfrm>
                <a:off x="168275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073" name="Google Shape;1073;p38"/>
            <p:cNvGrpSpPr/>
            <p:nvPr/>
          </p:nvGrpSpPr>
          <p:grpSpPr>
            <a:xfrm>
              <a:off x="250425" y="4752475"/>
              <a:ext cx="1193550" cy="68100"/>
              <a:chOff x="557300" y="431950"/>
              <a:chExt cx="1193550" cy="68100"/>
            </a:xfrm>
          </p:grpSpPr>
          <p:sp>
            <p:nvSpPr>
              <p:cNvPr id="1074" name="Google Shape;1074;p38"/>
              <p:cNvSpPr/>
              <p:nvPr/>
            </p:nvSpPr>
            <p:spPr>
              <a:xfrm>
                <a:off x="55730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5" name="Google Shape;1075;p38"/>
              <p:cNvSpPr/>
              <p:nvPr/>
            </p:nvSpPr>
            <p:spPr>
              <a:xfrm>
                <a:off x="74487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6" name="Google Shape;1076;p38"/>
              <p:cNvSpPr/>
              <p:nvPr/>
            </p:nvSpPr>
            <p:spPr>
              <a:xfrm>
                <a:off x="93245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7" name="Google Shape;1077;p38"/>
              <p:cNvSpPr/>
              <p:nvPr/>
            </p:nvSpPr>
            <p:spPr>
              <a:xfrm>
                <a:off x="112002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8" name="Google Shape;1078;p38"/>
              <p:cNvSpPr/>
              <p:nvPr/>
            </p:nvSpPr>
            <p:spPr>
              <a:xfrm>
                <a:off x="130760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9" name="Google Shape;1079;p38"/>
              <p:cNvSpPr/>
              <p:nvPr/>
            </p:nvSpPr>
            <p:spPr>
              <a:xfrm>
                <a:off x="149517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0" name="Google Shape;1080;p38"/>
              <p:cNvSpPr/>
              <p:nvPr/>
            </p:nvSpPr>
            <p:spPr>
              <a:xfrm>
                <a:off x="168275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cxnSp>
        <p:nvCxnSpPr>
          <p:cNvPr id="1081" name="Google Shape;1081;p38"/>
          <p:cNvCxnSpPr/>
          <p:nvPr/>
        </p:nvCxnSpPr>
        <p:spPr>
          <a:xfrm>
            <a:off x="6335100" y="1259733"/>
            <a:ext cx="28089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82" name="Google Shape;1082;p38"/>
          <p:cNvGrpSpPr/>
          <p:nvPr/>
        </p:nvGrpSpPr>
        <p:grpSpPr>
          <a:xfrm rot="-5400000">
            <a:off x="7981825" y="44054"/>
            <a:ext cx="648133" cy="1193550"/>
            <a:chOff x="8255228" y="345697"/>
            <a:chExt cx="486100" cy="1193550"/>
          </a:xfrm>
        </p:grpSpPr>
        <p:grpSp>
          <p:nvGrpSpPr>
            <p:cNvPr id="1083" name="Google Shape;1083;p38"/>
            <p:cNvGrpSpPr/>
            <p:nvPr/>
          </p:nvGrpSpPr>
          <p:grpSpPr>
            <a:xfrm rot="-5400000">
              <a:off x="8041690" y="839610"/>
              <a:ext cx="1193550" cy="205725"/>
              <a:chOff x="250425" y="4752475"/>
              <a:chExt cx="1193550" cy="205725"/>
            </a:xfrm>
          </p:grpSpPr>
          <p:grpSp>
            <p:nvGrpSpPr>
              <p:cNvPr id="1084" name="Google Shape;1084;p38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1085" name="Google Shape;1085;p38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086" name="Google Shape;1086;p38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087" name="Google Shape;1087;p38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088" name="Google Shape;1088;p38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089" name="Google Shape;1089;p38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090" name="Google Shape;1090;p38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091" name="Google Shape;1091;p38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1092" name="Google Shape;1092;p38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1093" name="Google Shape;1093;p38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094" name="Google Shape;1094;p38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095" name="Google Shape;1095;p38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096" name="Google Shape;1096;p38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097" name="Google Shape;1097;p38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098" name="Google Shape;1098;p38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099" name="Google Shape;1099;p38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grpSp>
          <p:nvGrpSpPr>
            <p:cNvPr id="1100" name="Google Shape;1100;p38"/>
            <p:cNvGrpSpPr/>
            <p:nvPr/>
          </p:nvGrpSpPr>
          <p:grpSpPr>
            <a:xfrm rot="-5400000">
              <a:off x="7761315" y="839610"/>
              <a:ext cx="1193550" cy="205725"/>
              <a:chOff x="250425" y="4752475"/>
              <a:chExt cx="1193550" cy="205725"/>
            </a:xfrm>
          </p:grpSpPr>
          <p:grpSp>
            <p:nvGrpSpPr>
              <p:cNvPr id="1101" name="Google Shape;1101;p38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1102" name="Google Shape;1102;p38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03" name="Google Shape;1103;p38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04" name="Google Shape;1104;p38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05" name="Google Shape;1105;p38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06" name="Google Shape;1106;p38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07" name="Google Shape;1107;p38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08" name="Google Shape;1108;p38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1109" name="Google Shape;1109;p38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1110" name="Google Shape;1110;p38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11" name="Google Shape;1111;p38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12" name="Google Shape;1112;p38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13" name="Google Shape;1113;p38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14" name="Google Shape;1114;p38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15" name="Google Shape;1115;p38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16" name="Google Shape;1116;p38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</p:grpSp>
      <p:sp>
        <p:nvSpPr>
          <p:cNvPr id="1117" name="Google Shape;1117;p38"/>
          <p:cNvSpPr txBox="1">
            <a:spLocks noGrp="1"/>
          </p:cNvSpPr>
          <p:nvPr>
            <p:ph type="title"/>
          </p:nvPr>
        </p:nvSpPr>
        <p:spPr>
          <a:xfrm>
            <a:off x="945150" y="526633"/>
            <a:ext cx="4045200" cy="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None/>
              <a:defRPr sz="215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41926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39"/>
          <p:cNvSpPr/>
          <p:nvPr/>
        </p:nvSpPr>
        <p:spPr>
          <a:xfrm flipH="1">
            <a:off x="50" y="0"/>
            <a:ext cx="9173700" cy="6858000"/>
          </a:xfrm>
          <a:prstGeom prst="rect">
            <a:avLst/>
          </a:prstGeom>
          <a:solidFill>
            <a:srgbClr val="FFFFFF">
              <a:alpha val="12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cxnSp>
        <p:nvCxnSpPr>
          <p:cNvPr id="1120" name="Google Shape;1120;p39"/>
          <p:cNvCxnSpPr/>
          <p:nvPr/>
        </p:nvCxnSpPr>
        <p:spPr>
          <a:xfrm>
            <a:off x="-560741" y="6191400"/>
            <a:ext cx="98895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21" name="Google Shape;1121;p39"/>
          <p:cNvGrpSpPr/>
          <p:nvPr/>
        </p:nvGrpSpPr>
        <p:grpSpPr>
          <a:xfrm>
            <a:off x="3975225" y="6547333"/>
            <a:ext cx="1193550" cy="90800"/>
            <a:chOff x="557300" y="431950"/>
            <a:chExt cx="1193550" cy="68100"/>
          </a:xfrm>
        </p:grpSpPr>
        <p:sp>
          <p:nvSpPr>
            <p:cNvPr id="1122" name="Google Shape;1122;p39"/>
            <p:cNvSpPr/>
            <p:nvPr/>
          </p:nvSpPr>
          <p:spPr>
            <a:xfrm>
              <a:off x="5573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7448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9324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112002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13076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14951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16827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29" name="Google Shape;1129;p39"/>
          <p:cNvSpPr txBox="1">
            <a:spLocks noGrp="1"/>
          </p:cNvSpPr>
          <p:nvPr>
            <p:ph type="title"/>
          </p:nvPr>
        </p:nvSpPr>
        <p:spPr>
          <a:xfrm>
            <a:off x="2463375" y="946133"/>
            <a:ext cx="4217400" cy="4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50"/>
              <a:buNone/>
              <a:defRPr sz="215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30" name="Google Shape;1130;p39"/>
          <p:cNvSpPr txBox="1">
            <a:spLocks noGrp="1"/>
          </p:cNvSpPr>
          <p:nvPr>
            <p:ph type="subTitle" idx="1"/>
          </p:nvPr>
        </p:nvSpPr>
        <p:spPr>
          <a:xfrm>
            <a:off x="2588625" y="1414833"/>
            <a:ext cx="3957900" cy="8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73786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40"/>
          <p:cNvSpPr txBox="1">
            <a:spLocks noGrp="1"/>
          </p:cNvSpPr>
          <p:nvPr>
            <p:ph type="title"/>
          </p:nvPr>
        </p:nvSpPr>
        <p:spPr>
          <a:xfrm>
            <a:off x="945150" y="526633"/>
            <a:ext cx="4045200" cy="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None/>
              <a:defRPr sz="215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9pPr>
          </a:lstStyle>
          <a:p>
            <a:endParaRPr/>
          </a:p>
        </p:txBody>
      </p:sp>
      <p:cxnSp>
        <p:nvCxnSpPr>
          <p:cNvPr id="1133" name="Google Shape;1133;p40"/>
          <p:cNvCxnSpPr/>
          <p:nvPr/>
        </p:nvCxnSpPr>
        <p:spPr>
          <a:xfrm>
            <a:off x="-560741" y="6191400"/>
            <a:ext cx="32574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4" name="Google Shape;1134;p40"/>
          <p:cNvCxnSpPr/>
          <p:nvPr/>
        </p:nvCxnSpPr>
        <p:spPr>
          <a:xfrm>
            <a:off x="6397600" y="1949767"/>
            <a:ext cx="28089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35" name="Google Shape;1135;p40"/>
          <p:cNvGrpSpPr/>
          <p:nvPr/>
        </p:nvGrpSpPr>
        <p:grpSpPr>
          <a:xfrm rot="-5400000">
            <a:off x="7966000" y="727054"/>
            <a:ext cx="648133" cy="1193550"/>
            <a:chOff x="8255228" y="345697"/>
            <a:chExt cx="486100" cy="1193550"/>
          </a:xfrm>
        </p:grpSpPr>
        <p:grpSp>
          <p:nvGrpSpPr>
            <p:cNvPr id="1136" name="Google Shape;1136;p40"/>
            <p:cNvGrpSpPr/>
            <p:nvPr/>
          </p:nvGrpSpPr>
          <p:grpSpPr>
            <a:xfrm rot="-5400000">
              <a:off x="8041690" y="839610"/>
              <a:ext cx="1193550" cy="205725"/>
              <a:chOff x="250425" y="4752475"/>
              <a:chExt cx="1193550" cy="205725"/>
            </a:xfrm>
          </p:grpSpPr>
          <p:grpSp>
            <p:nvGrpSpPr>
              <p:cNvPr id="1137" name="Google Shape;1137;p40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1138" name="Google Shape;1138;p40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39" name="Google Shape;1139;p40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40" name="Google Shape;1140;p40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41" name="Google Shape;1141;p40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42" name="Google Shape;1142;p40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43" name="Google Shape;1143;p40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44" name="Google Shape;1144;p40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1145" name="Google Shape;1145;p40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1146" name="Google Shape;1146;p40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47" name="Google Shape;1147;p40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48" name="Google Shape;1148;p40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49" name="Google Shape;1149;p40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50" name="Google Shape;1150;p40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51" name="Google Shape;1151;p40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52" name="Google Shape;1152;p40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grpSp>
          <p:nvGrpSpPr>
            <p:cNvPr id="1153" name="Google Shape;1153;p40"/>
            <p:cNvGrpSpPr/>
            <p:nvPr/>
          </p:nvGrpSpPr>
          <p:grpSpPr>
            <a:xfrm rot="-5400000">
              <a:off x="7761315" y="839610"/>
              <a:ext cx="1193550" cy="205725"/>
              <a:chOff x="250425" y="4752475"/>
              <a:chExt cx="1193550" cy="205725"/>
            </a:xfrm>
          </p:grpSpPr>
          <p:grpSp>
            <p:nvGrpSpPr>
              <p:cNvPr id="1154" name="Google Shape;1154;p40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1155" name="Google Shape;1155;p40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56" name="Google Shape;1156;p40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57" name="Google Shape;1157;p40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58" name="Google Shape;1158;p40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59" name="Google Shape;1159;p40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60" name="Google Shape;1160;p40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61" name="Google Shape;1161;p40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1162" name="Google Shape;1162;p40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1163" name="Google Shape;1163;p40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64" name="Google Shape;1164;p40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65" name="Google Shape;1165;p40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66" name="Google Shape;1166;p40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67" name="Google Shape;1167;p40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68" name="Google Shape;1168;p40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69" name="Google Shape;1169;p40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</p:grpSp>
      <p:grpSp>
        <p:nvGrpSpPr>
          <p:cNvPr id="1170" name="Google Shape;1170;p40"/>
          <p:cNvGrpSpPr/>
          <p:nvPr/>
        </p:nvGrpSpPr>
        <p:grpSpPr>
          <a:xfrm>
            <a:off x="250425" y="6547333"/>
            <a:ext cx="1193550" cy="90800"/>
            <a:chOff x="557300" y="431950"/>
            <a:chExt cx="1193550" cy="68100"/>
          </a:xfrm>
        </p:grpSpPr>
        <p:sp>
          <p:nvSpPr>
            <p:cNvPr id="1171" name="Google Shape;1171;p40"/>
            <p:cNvSpPr/>
            <p:nvPr/>
          </p:nvSpPr>
          <p:spPr>
            <a:xfrm>
              <a:off x="5573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2" name="Google Shape;1172;p40"/>
            <p:cNvSpPr/>
            <p:nvPr/>
          </p:nvSpPr>
          <p:spPr>
            <a:xfrm>
              <a:off x="7448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3" name="Google Shape;1173;p40"/>
            <p:cNvSpPr/>
            <p:nvPr/>
          </p:nvSpPr>
          <p:spPr>
            <a:xfrm>
              <a:off x="9324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4" name="Google Shape;1174;p40"/>
            <p:cNvSpPr/>
            <p:nvPr/>
          </p:nvSpPr>
          <p:spPr>
            <a:xfrm>
              <a:off x="112002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5" name="Google Shape;1175;p40"/>
            <p:cNvSpPr/>
            <p:nvPr/>
          </p:nvSpPr>
          <p:spPr>
            <a:xfrm>
              <a:off x="13076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6" name="Google Shape;1176;p40"/>
            <p:cNvSpPr/>
            <p:nvPr/>
          </p:nvSpPr>
          <p:spPr>
            <a:xfrm>
              <a:off x="14951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7" name="Google Shape;1177;p40"/>
            <p:cNvSpPr/>
            <p:nvPr/>
          </p:nvSpPr>
          <p:spPr>
            <a:xfrm>
              <a:off x="16827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78" name="Google Shape;1178;p40"/>
          <p:cNvSpPr txBox="1">
            <a:spLocks noGrp="1"/>
          </p:cNvSpPr>
          <p:nvPr>
            <p:ph type="title" idx="2"/>
          </p:nvPr>
        </p:nvSpPr>
        <p:spPr>
          <a:xfrm>
            <a:off x="945150" y="2720089"/>
            <a:ext cx="2448900" cy="9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79" name="Google Shape;1179;p40"/>
          <p:cNvSpPr txBox="1">
            <a:spLocks noGrp="1"/>
          </p:cNvSpPr>
          <p:nvPr>
            <p:ph type="subTitle" idx="1"/>
          </p:nvPr>
        </p:nvSpPr>
        <p:spPr>
          <a:xfrm>
            <a:off x="945150" y="3728027"/>
            <a:ext cx="2448900" cy="17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07564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41"/>
          <p:cNvSpPr txBox="1">
            <a:spLocks noGrp="1"/>
          </p:cNvSpPr>
          <p:nvPr>
            <p:ph type="title"/>
          </p:nvPr>
        </p:nvSpPr>
        <p:spPr>
          <a:xfrm>
            <a:off x="945150" y="526633"/>
            <a:ext cx="4045200" cy="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None/>
              <a:defRPr sz="215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9pPr>
          </a:lstStyle>
          <a:p>
            <a:endParaRPr/>
          </a:p>
        </p:txBody>
      </p:sp>
      <p:sp>
        <p:nvSpPr>
          <p:cNvPr id="1182" name="Google Shape;1182;p41"/>
          <p:cNvSpPr txBox="1">
            <a:spLocks noGrp="1"/>
          </p:cNvSpPr>
          <p:nvPr>
            <p:ph type="title" idx="2"/>
          </p:nvPr>
        </p:nvSpPr>
        <p:spPr>
          <a:xfrm>
            <a:off x="1897050" y="4941033"/>
            <a:ext cx="5349900" cy="4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83" name="Google Shape;1183;p41"/>
          <p:cNvSpPr txBox="1">
            <a:spLocks noGrp="1"/>
          </p:cNvSpPr>
          <p:nvPr>
            <p:ph type="subTitle" idx="1"/>
          </p:nvPr>
        </p:nvSpPr>
        <p:spPr>
          <a:xfrm>
            <a:off x="2086350" y="2851267"/>
            <a:ext cx="4971300" cy="12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cxnSp>
        <p:nvCxnSpPr>
          <p:cNvPr id="1184" name="Google Shape;1184;p41"/>
          <p:cNvCxnSpPr/>
          <p:nvPr/>
        </p:nvCxnSpPr>
        <p:spPr>
          <a:xfrm>
            <a:off x="-560741" y="6191400"/>
            <a:ext cx="98895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85" name="Google Shape;1185;p41"/>
          <p:cNvGrpSpPr/>
          <p:nvPr/>
        </p:nvGrpSpPr>
        <p:grpSpPr>
          <a:xfrm>
            <a:off x="3975225" y="6547333"/>
            <a:ext cx="1193550" cy="90800"/>
            <a:chOff x="557300" y="431950"/>
            <a:chExt cx="1193550" cy="68100"/>
          </a:xfrm>
        </p:grpSpPr>
        <p:sp>
          <p:nvSpPr>
            <p:cNvPr id="1186" name="Google Shape;1186;p41"/>
            <p:cNvSpPr/>
            <p:nvPr/>
          </p:nvSpPr>
          <p:spPr>
            <a:xfrm>
              <a:off x="5573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7" name="Google Shape;1187;p41"/>
            <p:cNvSpPr/>
            <p:nvPr/>
          </p:nvSpPr>
          <p:spPr>
            <a:xfrm>
              <a:off x="7448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8" name="Google Shape;1188;p41"/>
            <p:cNvSpPr/>
            <p:nvPr/>
          </p:nvSpPr>
          <p:spPr>
            <a:xfrm>
              <a:off x="9324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9" name="Google Shape;1189;p41"/>
            <p:cNvSpPr/>
            <p:nvPr/>
          </p:nvSpPr>
          <p:spPr>
            <a:xfrm>
              <a:off x="112002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0" name="Google Shape;1190;p41"/>
            <p:cNvSpPr/>
            <p:nvPr/>
          </p:nvSpPr>
          <p:spPr>
            <a:xfrm>
              <a:off x="13076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14951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16827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cxnSp>
        <p:nvCxnSpPr>
          <p:cNvPr id="1193" name="Google Shape;1193;p41"/>
          <p:cNvCxnSpPr/>
          <p:nvPr/>
        </p:nvCxnSpPr>
        <p:spPr>
          <a:xfrm>
            <a:off x="4984100" y="641731"/>
            <a:ext cx="42549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94" name="Google Shape;1194;p41"/>
          <p:cNvGrpSpPr/>
          <p:nvPr/>
        </p:nvGrpSpPr>
        <p:grpSpPr>
          <a:xfrm>
            <a:off x="7718425" y="257667"/>
            <a:ext cx="1193550" cy="90800"/>
            <a:chOff x="557300" y="431950"/>
            <a:chExt cx="1193550" cy="68100"/>
          </a:xfrm>
        </p:grpSpPr>
        <p:sp>
          <p:nvSpPr>
            <p:cNvPr id="1195" name="Google Shape;1195;p41"/>
            <p:cNvSpPr/>
            <p:nvPr/>
          </p:nvSpPr>
          <p:spPr>
            <a:xfrm>
              <a:off x="557300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744875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932450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1120025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1307600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1495175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1682750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81916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43"/>
          <p:cNvSpPr txBox="1">
            <a:spLocks noGrp="1"/>
          </p:cNvSpPr>
          <p:nvPr>
            <p:ph type="title"/>
          </p:nvPr>
        </p:nvSpPr>
        <p:spPr>
          <a:xfrm>
            <a:off x="717375" y="4760700"/>
            <a:ext cx="2619600" cy="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27" name="Google Shape;1227;p43"/>
          <p:cNvSpPr txBox="1">
            <a:spLocks noGrp="1"/>
          </p:cNvSpPr>
          <p:nvPr>
            <p:ph type="subTitle" idx="1"/>
          </p:nvPr>
        </p:nvSpPr>
        <p:spPr>
          <a:xfrm>
            <a:off x="717376" y="5150231"/>
            <a:ext cx="2619600" cy="8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28" name="Google Shape;1228;p43"/>
          <p:cNvSpPr txBox="1">
            <a:spLocks noGrp="1"/>
          </p:cNvSpPr>
          <p:nvPr>
            <p:ph type="title" idx="2"/>
          </p:nvPr>
        </p:nvSpPr>
        <p:spPr>
          <a:xfrm>
            <a:off x="5997025" y="4760700"/>
            <a:ext cx="2619600" cy="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29" name="Google Shape;1229;p43"/>
          <p:cNvSpPr txBox="1">
            <a:spLocks noGrp="1"/>
          </p:cNvSpPr>
          <p:nvPr>
            <p:ph type="subTitle" idx="3"/>
          </p:nvPr>
        </p:nvSpPr>
        <p:spPr>
          <a:xfrm>
            <a:off x="5997026" y="5150231"/>
            <a:ext cx="2619600" cy="8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30" name="Google Shape;1230;p43"/>
          <p:cNvSpPr txBox="1">
            <a:spLocks noGrp="1"/>
          </p:cNvSpPr>
          <p:nvPr>
            <p:ph type="title" idx="4"/>
          </p:nvPr>
        </p:nvSpPr>
        <p:spPr>
          <a:xfrm>
            <a:off x="945150" y="526633"/>
            <a:ext cx="5484300" cy="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None/>
              <a:defRPr sz="215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9pPr>
          </a:lstStyle>
          <a:p>
            <a:endParaRPr/>
          </a:p>
        </p:txBody>
      </p:sp>
      <p:sp>
        <p:nvSpPr>
          <p:cNvPr id="1231" name="Google Shape;1231;p43"/>
          <p:cNvSpPr txBox="1">
            <a:spLocks noGrp="1"/>
          </p:cNvSpPr>
          <p:nvPr>
            <p:ph type="title" idx="5"/>
          </p:nvPr>
        </p:nvSpPr>
        <p:spPr>
          <a:xfrm>
            <a:off x="3357201" y="4760700"/>
            <a:ext cx="2619600" cy="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32" name="Google Shape;1232;p43"/>
          <p:cNvSpPr txBox="1">
            <a:spLocks noGrp="1"/>
          </p:cNvSpPr>
          <p:nvPr>
            <p:ph type="subTitle" idx="6"/>
          </p:nvPr>
        </p:nvSpPr>
        <p:spPr>
          <a:xfrm>
            <a:off x="3357201" y="5150231"/>
            <a:ext cx="2619600" cy="8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cxnSp>
        <p:nvCxnSpPr>
          <p:cNvPr id="1233" name="Google Shape;1233;p43"/>
          <p:cNvCxnSpPr/>
          <p:nvPr/>
        </p:nvCxnSpPr>
        <p:spPr>
          <a:xfrm>
            <a:off x="1967750" y="6369384"/>
            <a:ext cx="71763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34" name="Google Shape;1234;p43"/>
          <p:cNvGrpSpPr/>
          <p:nvPr/>
        </p:nvGrpSpPr>
        <p:grpSpPr>
          <a:xfrm>
            <a:off x="250425" y="6363834"/>
            <a:ext cx="1193550" cy="274300"/>
            <a:chOff x="250425" y="4752475"/>
            <a:chExt cx="1193550" cy="205725"/>
          </a:xfrm>
        </p:grpSpPr>
        <p:grpSp>
          <p:nvGrpSpPr>
            <p:cNvPr id="1235" name="Google Shape;1235;p43"/>
            <p:cNvGrpSpPr/>
            <p:nvPr/>
          </p:nvGrpSpPr>
          <p:grpSpPr>
            <a:xfrm>
              <a:off x="250425" y="4890100"/>
              <a:ext cx="1193550" cy="68100"/>
              <a:chOff x="557300" y="431950"/>
              <a:chExt cx="1193550" cy="68100"/>
            </a:xfrm>
          </p:grpSpPr>
          <p:sp>
            <p:nvSpPr>
              <p:cNvPr id="1236" name="Google Shape;1236;p43"/>
              <p:cNvSpPr/>
              <p:nvPr/>
            </p:nvSpPr>
            <p:spPr>
              <a:xfrm>
                <a:off x="55730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37" name="Google Shape;1237;p43"/>
              <p:cNvSpPr/>
              <p:nvPr/>
            </p:nvSpPr>
            <p:spPr>
              <a:xfrm>
                <a:off x="74487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38" name="Google Shape;1238;p43"/>
              <p:cNvSpPr/>
              <p:nvPr/>
            </p:nvSpPr>
            <p:spPr>
              <a:xfrm>
                <a:off x="93245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39" name="Google Shape;1239;p43"/>
              <p:cNvSpPr/>
              <p:nvPr/>
            </p:nvSpPr>
            <p:spPr>
              <a:xfrm>
                <a:off x="112002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40" name="Google Shape;1240;p43"/>
              <p:cNvSpPr/>
              <p:nvPr/>
            </p:nvSpPr>
            <p:spPr>
              <a:xfrm>
                <a:off x="130760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41" name="Google Shape;1241;p43"/>
              <p:cNvSpPr/>
              <p:nvPr/>
            </p:nvSpPr>
            <p:spPr>
              <a:xfrm>
                <a:off x="149517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42" name="Google Shape;1242;p43"/>
              <p:cNvSpPr/>
              <p:nvPr/>
            </p:nvSpPr>
            <p:spPr>
              <a:xfrm>
                <a:off x="168275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43" name="Google Shape;1243;p43"/>
            <p:cNvGrpSpPr/>
            <p:nvPr/>
          </p:nvGrpSpPr>
          <p:grpSpPr>
            <a:xfrm>
              <a:off x="250425" y="4752475"/>
              <a:ext cx="1193550" cy="68100"/>
              <a:chOff x="557300" y="431950"/>
              <a:chExt cx="1193550" cy="68100"/>
            </a:xfrm>
          </p:grpSpPr>
          <p:sp>
            <p:nvSpPr>
              <p:cNvPr id="1244" name="Google Shape;1244;p43"/>
              <p:cNvSpPr/>
              <p:nvPr/>
            </p:nvSpPr>
            <p:spPr>
              <a:xfrm>
                <a:off x="55730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45" name="Google Shape;1245;p43"/>
              <p:cNvSpPr/>
              <p:nvPr/>
            </p:nvSpPr>
            <p:spPr>
              <a:xfrm>
                <a:off x="74487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46" name="Google Shape;1246;p43"/>
              <p:cNvSpPr/>
              <p:nvPr/>
            </p:nvSpPr>
            <p:spPr>
              <a:xfrm>
                <a:off x="93245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47" name="Google Shape;1247;p43"/>
              <p:cNvSpPr/>
              <p:nvPr/>
            </p:nvSpPr>
            <p:spPr>
              <a:xfrm>
                <a:off x="112002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48" name="Google Shape;1248;p43"/>
              <p:cNvSpPr/>
              <p:nvPr/>
            </p:nvSpPr>
            <p:spPr>
              <a:xfrm>
                <a:off x="130760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49" name="Google Shape;1249;p43"/>
              <p:cNvSpPr/>
              <p:nvPr/>
            </p:nvSpPr>
            <p:spPr>
              <a:xfrm>
                <a:off x="149517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50" name="Google Shape;1250;p43"/>
              <p:cNvSpPr/>
              <p:nvPr/>
            </p:nvSpPr>
            <p:spPr>
              <a:xfrm>
                <a:off x="168275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1251" name="Google Shape;1251;p43"/>
          <p:cNvGrpSpPr/>
          <p:nvPr/>
        </p:nvGrpSpPr>
        <p:grpSpPr>
          <a:xfrm rot="-5400000">
            <a:off x="7981825" y="44054"/>
            <a:ext cx="648133" cy="1193550"/>
            <a:chOff x="8255228" y="345697"/>
            <a:chExt cx="486100" cy="1193550"/>
          </a:xfrm>
        </p:grpSpPr>
        <p:grpSp>
          <p:nvGrpSpPr>
            <p:cNvPr id="1252" name="Google Shape;1252;p43"/>
            <p:cNvGrpSpPr/>
            <p:nvPr/>
          </p:nvGrpSpPr>
          <p:grpSpPr>
            <a:xfrm rot="-5400000">
              <a:off x="8041690" y="839610"/>
              <a:ext cx="1193550" cy="205725"/>
              <a:chOff x="250425" y="4752475"/>
              <a:chExt cx="1193550" cy="205725"/>
            </a:xfrm>
          </p:grpSpPr>
          <p:grpSp>
            <p:nvGrpSpPr>
              <p:cNvPr id="1253" name="Google Shape;1253;p43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1254" name="Google Shape;1254;p43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55" name="Google Shape;1255;p43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56" name="Google Shape;1256;p43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57" name="Google Shape;1257;p43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58" name="Google Shape;1258;p43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59" name="Google Shape;1259;p43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60" name="Google Shape;1260;p43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1261" name="Google Shape;1261;p43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1262" name="Google Shape;1262;p43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63" name="Google Shape;1263;p43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64" name="Google Shape;1264;p43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65" name="Google Shape;1265;p43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66" name="Google Shape;1266;p43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67" name="Google Shape;1267;p43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68" name="Google Shape;1268;p43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grpSp>
          <p:nvGrpSpPr>
            <p:cNvPr id="1269" name="Google Shape;1269;p43"/>
            <p:cNvGrpSpPr/>
            <p:nvPr/>
          </p:nvGrpSpPr>
          <p:grpSpPr>
            <a:xfrm rot="-5400000">
              <a:off x="7761315" y="839610"/>
              <a:ext cx="1193550" cy="205725"/>
              <a:chOff x="250425" y="4752475"/>
              <a:chExt cx="1193550" cy="205725"/>
            </a:xfrm>
          </p:grpSpPr>
          <p:grpSp>
            <p:nvGrpSpPr>
              <p:cNvPr id="1270" name="Google Shape;1270;p43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1271" name="Google Shape;1271;p43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72" name="Google Shape;1272;p43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73" name="Google Shape;1273;p43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74" name="Google Shape;1274;p43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75" name="Google Shape;1275;p43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76" name="Google Shape;1276;p43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77" name="Google Shape;1277;p43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1278" name="Google Shape;1278;p43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1279" name="Google Shape;1279;p43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80" name="Google Shape;1280;p43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81" name="Google Shape;1281;p43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82" name="Google Shape;1282;p43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83" name="Google Shape;1283;p43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84" name="Google Shape;1284;p43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85" name="Google Shape;1285;p43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722792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45"/>
          <p:cNvSpPr txBox="1">
            <a:spLocks noGrp="1"/>
          </p:cNvSpPr>
          <p:nvPr>
            <p:ph type="title" hasCustomPrompt="1"/>
          </p:nvPr>
        </p:nvSpPr>
        <p:spPr>
          <a:xfrm>
            <a:off x="1541863" y="1185355"/>
            <a:ext cx="2710800" cy="101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312" name="Google Shape;1312;p45"/>
          <p:cNvSpPr txBox="1">
            <a:spLocks noGrp="1"/>
          </p:cNvSpPr>
          <p:nvPr>
            <p:ph type="subTitle" idx="1"/>
          </p:nvPr>
        </p:nvSpPr>
        <p:spPr>
          <a:xfrm>
            <a:off x="1541863" y="2015588"/>
            <a:ext cx="2710800" cy="8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13" name="Google Shape;1313;p45"/>
          <p:cNvSpPr txBox="1">
            <a:spLocks noGrp="1"/>
          </p:cNvSpPr>
          <p:nvPr>
            <p:ph type="title" idx="2" hasCustomPrompt="1"/>
          </p:nvPr>
        </p:nvSpPr>
        <p:spPr>
          <a:xfrm>
            <a:off x="4891338" y="1232655"/>
            <a:ext cx="2710800" cy="101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314" name="Google Shape;1314;p45"/>
          <p:cNvSpPr txBox="1">
            <a:spLocks noGrp="1"/>
          </p:cNvSpPr>
          <p:nvPr>
            <p:ph type="subTitle" idx="3"/>
          </p:nvPr>
        </p:nvSpPr>
        <p:spPr>
          <a:xfrm>
            <a:off x="4891338" y="2062888"/>
            <a:ext cx="2710800" cy="8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15" name="Google Shape;1315;p45"/>
          <p:cNvSpPr txBox="1">
            <a:spLocks noGrp="1"/>
          </p:cNvSpPr>
          <p:nvPr>
            <p:ph type="title" idx="4" hasCustomPrompt="1"/>
          </p:nvPr>
        </p:nvSpPr>
        <p:spPr>
          <a:xfrm>
            <a:off x="1541863" y="4002404"/>
            <a:ext cx="2710800" cy="101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316" name="Google Shape;1316;p45"/>
          <p:cNvSpPr txBox="1">
            <a:spLocks noGrp="1"/>
          </p:cNvSpPr>
          <p:nvPr>
            <p:ph type="subTitle" idx="5"/>
          </p:nvPr>
        </p:nvSpPr>
        <p:spPr>
          <a:xfrm>
            <a:off x="1541863" y="4832639"/>
            <a:ext cx="2710800" cy="8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cxnSp>
        <p:nvCxnSpPr>
          <p:cNvPr id="1317" name="Google Shape;1317;p45"/>
          <p:cNvCxnSpPr/>
          <p:nvPr/>
        </p:nvCxnSpPr>
        <p:spPr>
          <a:xfrm>
            <a:off x="1967750" y="6369384"/>
            <a:ext cx="71763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18" name="Google Shape;1318;p45"/>
          <p:cNvGrpSpPr/>
          <p:nvPr/>
        </p:nvGrpSpPr>
        <p:grpSpPr>
          <a:xfrm>
            <a:off x="250425" y="6363834"/>
            <a:ext cx="1193550" cy="274300"/>
            <a:chOff x="250425" y="4752475"/>
            <a:chExt cx="1193550" cy="205725"/>
          </a:xfrm>
        </p:grpSpPr>
        <p:grpSp>
          <p:nvGrpSpPr>
            <p:cNvPr id="1319" name="Google Shape;1319;p45"/>
            <p:cNvGrpSpPr/>
            <p:nvPr/>
          </p:nvGrpSpPr>
          <p:grpSpPr>
            <a:xfrm>
              <a:off x="250425" y="4890100"/>
              <a:ext cx="1193550" cy="68100"/>
              <a:chOff x="557300" y="431950"/>
              <a:chExt cx="1193550" cy="68100"/>
            </a:xfrm>
          </p:grpSpPr>
          <p:sp>
            <p:nvSpPr>
              <p:cNvPr id="1320" name="Google Shape;1320;p45"/>
              <p:cNvSpPr/>
              <p:nvPr/>
            </p:nvSpPr>
            <p:spPr>
              <a:xfrm>
                <a:off x="55730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1" name="Google Shape;1321;p45"/>
              <p:cNvSpPr/>
              <p:nvPr/>
            </p:nvSpPr>
            <p:spPr>
              <a:xfrm>
                <a:off x="74487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2" name="Google Shape;1322;p45"/>
              <p:cNvSpPr/>
              <p:nvPr/>
            </p:nvSpPr>
            <p:spPr>
              <a:xfrm>
                <a:off x="93245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3" name="Google Shape;1323;p45"/>
              <p:cNvSpPr/>
              <p:nvPr/>
            </p:nvSpPr>
            <p:spPr>
              <a:xfrm>
                <a:off x="112002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4" name="Google Shape;1324;p45"/>
              <p:cNvSpPr/>
              <p:nvPr/>
            </p:nvSpPr>
            <p:spPr>
              <a:xfrm>
                <a:off x="130760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5" name="Google Shape;1325;p45"/>
              <p:cNvSpPr/>
              <p:nvPr/>
            </p:nvSpPr>
            <p:spPr>
              <a:xfrm>
                <a:off x="149517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6" name="Google Shape;1326;p45"/>
              <p:cNvSpPr/>
              <p:nvPr/>
            </p:nvSpPr>
            <p:spPr>
              <a:xfrm>
                <a:off x="168275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27" name="Google Shape;1327;p45"/>
            <p:cNvGrpSpPr/>
            <p:nvPr/>
          </p:nvGrpSpPr>
          <p:grpSpPr>
            <a:xfrm>
              <a:off x="250425" y="4752475"/>
              <a:ext cx="1193550" cy="68100"/>
              <a:chOff x="557300" y="431950"/>
              <a:chExt cx="1193550" cy="68100"/>
            </a:xfrm>
          </p:grpSpPr>
          <p:sp>
            <p:nvSpPr>
              <p:cNvPr id="1328" name="Google Shape;1328;p45"/>
              <p:cNvSpPr/>
              <p:nvPr/>
            </p:nvSpPr>
            <p:spPr>
              <a:xfrm>
                <a:off x="55730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9" name="Google Shape;1329;p45"/>
              <p:cNvSpPr/>
              <p:nvPr/>
            </p:nvSpPr>
            <p:spPr>
              <a:xfrm>
                <a:off x="74487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30" name="Google Shape;1330;p45"/>
              <p:cNvSpPr/>
              <p:nvPr/>
            </p:nvSpPr>
            <p:spPr>
              <a:xfrm>
                <a:off x="93245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31" name="Google Shape;1331;p45"/>
              <p:cNvSpPr/>
              <p:nvPr/>
            </p:nvSpPr>
            <p:spPr>
              <a:xfrm>
                <a:off x="112002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32" name="Google Shape;1332;p45"/>
              <p:cNvSpPr/>
              <p:nvPr/>
            </p:nvSpPr>
            <p:spPr>
              <a:xfrm>
                <a:off x="130760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33" name="Google Shape;1333;p45"/>
              <p:cNvSpPr/>
              <p:nvPr/>
            </p:nvSpPr>
            <p:spPr>
              <a:xfrm>
                <a:off x="1495175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34" name="Google Shape;1334;p45"/>
              <p:cNvSpPr/>
              <p:nvPr/>
            </p:nvSpPr>
            <p:spPr>
              <a:xfrm>
                <a:off x="1682750" y="431950"/>
                <a:ext cx="68100" cy="68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1335" name="Google Shape;1335;p45"/>
          <p:cNvGrpSpPr/>
          <p:nvPr/>
        </p:nvGrpSpPr>
        <p:grpSpPr>
          <a:xfrm rot="10800000">
            <a:off x="8337166" y="495329"/>
            <a:ext cx="486100" cy="1591400"/>
            <a:chOff x="8255228" y="345697"/>
            <a:chExt cx="486100" cy="1193550"/>
          </a:xfrm>
        </p:grpSpPr>
        <p:grpSp>
          <p:nvGrpSpPr>
            <p:cNvPr id="1336" name="Google Shape;1336;p45"/>
            <p:cNvGrpSpPr/>
            <p:nvPr/>
          </p:nvGrpSpPr>
          <p:grpSpPr>
            <a:xfrm rot="-5400000">
              <a:off x="8041690" y="839610"/>
              <a:ext cx="1193550" cy="205725"/>
              <a:chOff x="250425" y="4752475"/>
              <a:chExt cx="1193550" cy="205725"/>
            </a:xfrm>
          </p:grpSpPr>
          <p:grpSp>
            <p:nvGrpSpPr>
              <p:cNvPr id="1337" name="Google Shape;1337;p45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1338" name="Google Shape;1338;p45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339" name="Google Shape;1339;p45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340" name="Google Shape;1340;p45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341" name="Google Shape;1341;p45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342" name="Google Shape;1342;p45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343" name="Google Shape;1343;p45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344" name="Google Shape;1344;p45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1345" name="Google Shape;1345;p45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1346" name="Google Shape;1346;p45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347" name="Google Shape;1347;p45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348" name="Google Shape;1348;p45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349" name="Google Shape;1349;p45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350" name="Google Shape;1350;p45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351" name="Google Shape;1351;p45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352" name="Google Shape;1352;p45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grpSp>
          <p:nvGrpSpPr>
            <p:cNvPr id="1353" name="Google Shape;1353;p45"/>
            <p:cNvGrpSpPr/>
            <p:nvPr/>
          </p:nvGrpSpPr>
          <p:grpSpPr>
            <a:xfrm rot="-5400000">
              <a:off x="7761315" y="839610"/>
              <a:ext cx="1193550" cy="205725"/>
              <a:chOff x="250425" y="4752475"/>
              <a:chExt cx="1193550" cy="205725"/>
            </a:xfrm>
          </p:grpSpPr>
          <p:grpSp>
            <p:nvGrpSpPr>
              <p:cNvPr id="1354" name="Google Shape;1354;p45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1355" name="Google Shape;1355;p45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356" name="Google Shape;1356;p45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357" name="Google Shape;1357;p45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358" name="Google Shape;1358;p45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359" name="Google Shape;1359;p45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360" name="Google Shape;1360;p45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361" name="Google Shape;1361;p45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1362" name="Google Shape;1362;p45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1363" name="Google Shape;1363;p45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364" name="Google Shape;1364;p45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365" name="Google Shape;1365;p45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366" name="Google Shape;1366;p45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367" name="Google Shape;1367;p45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368" name="Google Shape;1368;p45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369" name="Google Shape;1369;p45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</p:grpSp>
      <p:sp>
        <p:nvSpPr>
          <p:cNvPr id="1370" name="Google Shape;1370;p45"/>
          <p:cNvSpPr txBox="1">
            <a:spLocks noGrp="1"/>
          </p:cNvSpPr>
          <p:nvPr>
            <p:ph type="title" idx="6" hasCustomPrompt="1"/>
          </p:nvPr>
        </p:nvSpPr>
        <p:spPr>
          <a:xfrm>
            <a:off x="4891338" y="4002404"/>
            <a:ext cx="2710800" cy="101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371" name="Google Shape;1371;p45"/>
          <p:cNvSpPr txBox="1">
            <a:spLocks noGrp="1"/>
          </p:cNvSpPr>
          <p:nvPr>
            <p:ph type="subTitle" idx="7"/>
          </p:nvPr>
        </p:nvSpPr>
        <p:spPr>
          <a:xfrm>
            <a:off x="4891338" y="4832639"/>
            <a:ext cx="2710800" cy="8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75686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Numbers and Text 3"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p47"/>
          <p:cNvSpPr txBox="1">
            <a:spLocks noGrp="1"/>
          </p:cNvSpPr>
          <p:nvPr>
            <p:ph type="subTitle" idx="1"/>
          </p:nvPr>
        </p:nvSpPr>
        <p:spPr>
          <a:xfrm>
            <a:off x="1419075" y="1967633"/>
            <a:ext cx="25920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95" name="Google Shape;1395;p47"/>
          <p:cNvSpPr txBox="1">
            <a:spLocks noGrp="1"/>
          </p:cNvSpPr>
          <p:nvPr>
            <p:ph type="title"/>
          </p:nvPr>
        </p:nvSpPr>
        <p:spPr>
          <a:xfrm>
            <a:off x="945150" y="526633"/>
            <a:ext cx="6721200" cy="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None/>
              <a:defRPr sz="215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9pPr>
          </a:lstStyle>
          <a:p>
            <a:endParaRPr/>
          </a:p>
        </p:txBody>
      </p:sp>
      <p:sp>
        <p:nvSpPr>
          <p:cNvPr id="1396" name="Google Shape;1396;p47"/>
          <p:cNvSpPr txBox="1">
            <a:spLocks noGrp="1"/>
          </p:cNvSpPr>
          <p:nvPr>
            <p:ph type="subTitle" idx="2"/>
          </p:nvPr>
        </p:nvSpPr>
        <p:spPr>
          <a:xfrm>
            <a:off x="1419200" y="5170633"/>
            <a:ext cx="25920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97" name="Google Shape;1397;p47"/>
          <p:cNvSpPr txBox="1">
            <a:spLocks noGrp="1"/>
          </p:cNvSpPr>
          <p:nvPr>
            <p:ph type="title" idx="3" hasCustomPrompt="1"/>
          </p:nvPr>
        </p:nvSpPr>
        <p:spPr>
          <a:xfrm>
            <a:off x="4011075" y="1799633"/>
            <a:ext cx="1531800" cy="7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398" name="Google Shape;1398;p47"/>
          <p:cNvSpPr txBox="1">
            <a:spLocks noGrp="1"/>
          </p:cNvSpPr>
          <p:nvPr>
            <p:ph type="title" idx="4" hasCustomPrompt="1"/>
          </p:nvPr>
        </p:nvSpPr>
        <p:spPr>
          <a:xfrm>
            <a:off x="4010975" y="3357384"/>
            <a:ext cx="1531800" cy="7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399" name="Google Shape;1399;p47"/>
          <p:cNvSpPr txBox="1">
            <a:spLocks noGrp="1"/>
          </p:cNvSpPr>
          <p:nvPr>
            <p:ph type="subTitle" idx="5"/>
          </p:nvPr>
        </p:nvSpPr>
        <p:spPr>
          <a:xfrm>
            <a:off x="1418900" y="3569000"/>
            <a:ext cx="25920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00" name="Google Shape;1400;p47"/>
          <p:cNvSpPr txBox="1">
            <a:spLocks noGrp="1"/>
          </p:cNvSpPr>
          <p:nvPr>
            <p:ph type="title" idx="6" hasCustomPrompt="1"/>
          </p:nvPr>
        </p:nvSpPr>
        <p:spPr>
          <a:xfrm>
            <a:off x="4011075" y="5001100"/>
            <a:ext cx="1531800" cy="7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401" name="Google Shape;1401;p47"/>
          <p:cNvSpPr txBox="1">
            <a:spLocks noGrp="1"/>
          </p:cNvSpPr>
          <p:nvPr>
            <p:ph type="title" idx="7"/>
          </p:nvPr>
        </p:nvSpPr>
        <p:spPr>
          <a:xfrm>
            <a:off x="1011275" y="4880767"/>
            <a:ext cx="2999700" cy="2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02" name="Google Shape;1402;p47"/>
          <p:cNvSpPr txBox="1">
            <a:spLocks noGrp="1"/>
          </p:cNvSpPr>
          <p:nvPr>
            <p:ph type="title" idx="8"/>
          </p:nvPr>
        </p:nvSpPr>
        <p:spPr>
          <a:xfrm>
            <a:off x="1011275" y="3289400"/>
            <a:ext cx="2999700" cy="2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03" name="Google Shape;1403;p47"/>
          <p:cNvSpPr txBox="1">
            <a:spLocks noGrp="1"/>
          </p:cNvSpPr>
          <p:nvPr>
            <p:ph type="title" idx="9"/>
          </p:nvPr>
        </p:nvSpPr>
        <p:spPr>
          <a:xfrm>
            <a:off x="1011375" y="1688033"/>
            <a:ext cx="2999700" cy="2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cxnSp>
        <p:nvCxnSpPr>
          <p:cNvPr id="1404" name="Google Shape;1404;p47"/>
          <p:cNvCxnSpPr/>
          <p:nvPr/>
        </p:nvCxnSpPr>
        <p:spPr>
          <a:xfrm>
            <a:off x="-560741" y="6191400"/>
            <a:ext cx="98895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405" name="Google Shape;1405;p47"/>
          <p:cNvGrpSpPr/>
          <p:nvPr/>
        </p:nvGrpSpPr>
        <p:grpSpPr>
          <a:xfrm>
            <a:off x="3975225" y="6547333"/>
            <a:ext cx="1193550" cy="90800"/>
            <a:chOff x="557300" y="431950"/>
            <a:chExt cx="1193550" cy="68100"/>
          </a:xfrm>
        </p:grpSpPr>
        <p:sp>
          <p:nvSpPr>
            <p:cNvPr id="1406" name="Google Shape;1406;p47"/>
            <p:cNvSpPr/>
            <p:nvPr/>
          </p:nvSpPr>
          <p:spPr>
            <a:xfrm>
              <a:off x="5573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47"/>
            <p:cNvSpPr/>
            <p:nvPr/>
          </p:nvSpPr>
          <p:spPr>
            <a:xfrm>
              <a:off x="7448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47"/>
            <p:cNvSpPr/>
            <p:nvPr/>
          </p:nvSpPr>
          <p:spPr>
            <a:xfrm>
              <a:off x="9324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47"/>
            <p:cNvSpPr/>
            <p:nvPr/>
          </p:nvSpPr>
          <p:spPr>
            <a:xfrm>
              <a:off x="112002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47"/>
            <p:cNvSpPr/>
            <p:nvPr/>
          </p:nvSpPr>
          <p:spPr>
            <a:xfrm>
              <a:off x="13076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47"/>
            <p:cNvSpPr/>
            <p:nvPr/>
          </p:nvSpPr>
          <p:spPr>
            <a:xfrm>
              <a:off x="14951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47"/>
            <p:cNvSpPr/>
            <p:nvPr/>
          </p:nvSpPr>
          <p:spPr>
            <a:xfrm>
              <a:off x="16827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cxnSp>
        <p:nvCxnSpPr>
          <p:cNvPr id="1413" name="Google Shape;1413;p47"/>
          <p:cNvCxnSpPr/>
          <p:nvPr/>
        </p:nvCxnSpPr>
        <p:spPr>
          <a:xfrm>
            <a:off x="4984100" y="641731"/>
            <a:ext cx="42549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414" name="Google Shape;1414;p47"/>
          <p:cNvGrpSpPr/>
          <p:nvPr/>
        </p:nvGrpSpPr>
        <p:grpSpPr>
          <a:xfrm>
            <a:off x="7718425" y="257667"/>
            <a:ext cx="1193550" cy="90800"/>
            <a:chOff x="557300" y="431950"/>
            <a:chExt cx="1193550" cy="68100"/>
          </a:xfrm>
        </p:grpSpPr>
        <p:sp>
          <p:nvSpPr>
            <p:cNvPr id="1415" name="Google Shape;1415;p47"/>
            <p:cNvSpPr/>
            <p:nvPr/>
          </p:nvSpPr>
          <p:spPr>
            <a:xfrm>
              <a:off x="557300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1416" name="Google Shape;1416;p47"/>
            <p:cNvSpPr/>
            <p:nvPr/>
          </p:nvSpPr>
          <p:spPr>
            <a:xfrm>
              <a:off x="744875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1417" name="Google Shape;1417;p47"/>
            <p:cNvSpPr/>
            <p:nvPr/>
          </p:nvSpPr>
          <p:spPr>
            <a:xfrm>
              <a:off x="932450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1418" name="Google Shape;1418;p47"/>
            <p:cNvSpPr/>
            <p:nvPr/>
          </p:nvSpPr>
          <p:spPr>
            <a:xfrm>
              <a:off x="1120025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1419" name="Google Shape;1419;p47"/>
            <p:cNvSpPr/>
            <p:nvPr/>
          </p:nvSpPr>
          <p:spPr>
            <a:xfrm>
              <a:off x="1307600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1420" name="Google Shape;1420;p47"/>
            <p:cNvSpPr/>
            <p:nvPr/>
          </p:nvSpPr>
          <p:spPr>
            <a:xfrm>
              <a:off x="1495175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1421" name="Google Shape;1421;p47"/>
            <p:cNvSpPr/>
            <p:nvPr/>
          </p:nvSpPr>
          <p:spPr>
            <a:xfrm>
              <a:off x="1682750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08353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48"/>
          <p:cNvSpPr txBox="1">
            <a:spLocks noGrp="1"/>
          </p:cNvSpPr>
          <p:nvPr>
            <p:ph type="title" hasCustomPrompt="1"/>
          </p:nvPr>
        </p:nvSpPr>
        <p:spPr>
          <a:xfrm>
            <a:off x="0" y="2178367"/>
            <a:ext cx="4425600" cy="14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24" name="Google Shape;1424;p48"/>
          <p:cNvSpPr txBox="1">
            <a:spLocks noGrp="1"/>
          </p:cNvSpPr>
          <p:nvPr>
            <p:ph type="subTitle" idx="1"/>
          </p:nvPr>
        </p:nvSpPr>
        <p:spPr>
          <a:xfrm>
            <a:off x="596600" y="3670000"/>
            <a:ext cx="3384300" cy="8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cxnSp>
        <p:nvCxnSpPr>
          <p:cNvPr id="1425" name="Google Shape;1425;p48"/>
          <p:cNvCxnSpPr/>
          <p:nvPr/>
        </p:nvCxnSpPr>
        <p:spPr>
          <a:xfrm>
            <a:off x="-560741" y="6191400"/>
            <a:ext cx="32574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426" name="Google Shape;1426;p48"/>
          <p:cNvGrpSpPr/>
          <p:nvPr/>
        </p:nvGrpSpPr>
        <p:grpSpPr>
          <a:xfrm>
            <a:off x="250425" y="6547333"/>
            <a:ext cx="1193550" cy="90800"/>
            <a:chOff x="557300" y="431950"/>
            <a:chExt cx="1193550" cy="68100"/>
          </a:xfrm>
        </p:grpSpPr>
        <p:sp>
          <p:nvSpPr>
            <p:cNvPr id="1427" name="Google Shape;1427;p48"/>
            <p:cNvSpPr/>
            <p:nvPr/>
          </p:nvSpPr>
          <p:spPr>
            <a:xfrm>
              <a:off x="5573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8" name="Google Shape;1428;p48"/>
            <p:cNvSpPr/>
            <p:nvPr/>
          </p:nvSpPr>
          <p:spPr>
            <a:xfrm>
              <a:off x="7448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9" name="Google Shape;1429;p48"/>
            <p:cNvSpPr/>
            <p:nvPr/>
          </p:nvSpPr>
          <p:spPr>
            <a:xfrm>
              <a:off x="9324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0" name="Google Shape;1430;p48"/>
            <p:cNvSpPr/>
            <p:nvPr/>
          </p:nvSpPr>
          <p:spPr>
            <a:xfrm>
              <a:off x="112002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1" name="Google Shape;1431;p48"/>
            <p:cNvSpPr/>
            <p:nvPr/>
          </p:nvSpPr>
          <p:spPr>
            <a:xfrm>
              <a:off x="13076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2" name="Google Shape;1432;p48"/>
            <p:cNvSpPr/>
            <p:nvPr/>
          </p:nvSpPr>
          <p:spPr>
            <a:xfrm>
              <a:off x="14951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3" name="Google Shape;1433;p48"/>
            <p:cNvSpPr/>
            <p:nvPr/>
          </p:nvSpPr>
          <p:spPr>
            <a:xfrm>
              <a:off x="16827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cxnSp>
        <p:nvCxnSpPr>
          <p:cNvPr id="1434" name="Google Shape;1434;p48"/>
          <p:cNvCxnSpPr/>
          <p:nvPr/>
        </p:nvCxnSpPr>
        <p:spPr>
          <a:xfrm>
            <a:off x="6335100" y="1259733"/>
            <a:ext cx="28089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435" name="Google Shape;1435;p48"/>
          <p:cNvGrpSpPr/>
          <p:nvPr/>
        </p:nvGrpSpPr>
        <p:grpSpPr>
          <a:xfrm rot="-5400000">
            <a:off x="7981825" y="44054"/>
            <a:ext cx="648133" cy="1193550"/>
            <a:chOff x="8255228" y="345697"/>
            <a:chExt cx="486100" cy="1193550"/>
          </a:xfrm>
        </p:grpSpPr>
        <p:grpSp>
          <p:nvGrpSpPr>
            <p:cNvPr id="1436" name="Google Shape;1436;p48"/>
            <p:cNvGrpSpPr/>
            <p:nvPr/>
          </p:nvGrpSpPr>
          <p:grpSpPr>
            <a:xfrm rot="-5400000">
              <a:off x="8041690" y="839610"/>
              <a:ext cx="1193550" cy="205725"/>
              <a:chOff x="250425" y="4752475"/>
              <a:chExt cx="1193550" cy="205725"/>
            </a:xfrm>
          </p:grpSpPr>
          <p:grpSp>
            <p:nvGrpSpPr>
              <p:cNvPr id="1437" name="Google Shape;1437;p48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1438" name="Google Shape;1438;p48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439" name="Google Shape;1439;p48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440" name="Google Shape;1440;p48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441" name="Google Shape;1441;p48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442" name="Google Shape;1442;p48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443" name="Google Shape;1443;p48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444" name="Google Shape;1444;p48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1445" name="Google Shape;1445;p48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1446" name="Google Shape;1446;p48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447" name="Google Shape;1447;p48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448" name="Google Shape;1448;p48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449" name="Google Shape;1449;p48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450" name="Google Shape;1450;p48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451" name="Google Shape;1451;p48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452" name="Google Shape;1452;p48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grpSp>
          <p:nvGrpSpPr>
            <p:cNvPr id="1453" name="Google Shape;1453;p48"/>
            <p:cNvGrpSpPr/>
            <p:nvPr/>
          </p:nvGrpSpPr>
          <p:grpSpPr>
            <a:xfrm rot="-5400000">
              <a:off x="7761315" y="839610"/>
              <a:ext cx="1193550" cy="205725"/>
              <a:chOff x="250425" y="4752475"/>
              <a:chExt cx="1193550" cy="205725"/>
            </a:xfrm>
          </p:grpSpPr>
          <p:grpSp>
            <p:nvGrpSpPr>
              <p:cNvPr id="1454" name="Google Shape;1454;p48"/>
              <p:cNvGrpSpPr/>
              <p:nvPr/>
            </p:nvGrpSpPr>
            <p:grpSpPr>
              <a:xfrm>
                <a:off x="250425" y="4890100"/>
                <a:ext cx="1193550" cy="68100"/>
                <a:chOff x="557300" y="431950"/>
                <a:chExt cx="1193550" cy="68100"/>
              </a:xfrm>
            </p:grpSpPr>
            <p:sp>
              <p:nvSpPr>
                <p:cNvPr id="1455" name="Google Shape;1455;p48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456" name="Google Shape;1456;p48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457" name="Google Shape;1457;p48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458" name="Google Shape;1458;p48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459" name="Google Shape;1459;p48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460" name="Google Shape;1460;p48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461" name="Google Shape;1461;p48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1462" name="Google Shape;1462;p48"/>
              <p:cNvGrpSpPr/>
              <p:nvPr/>
            </p:nvGrpSpPr>
            <p:grpSpPr>
              <a:xfrm>
                <a:off x="250425" y="4752475"/>
                <a:ext cx="1193550" cy="68100"/>
                <a:chOff x="557300" y="431950"/>
                <a:chExt cx="1193550" cy="68100"/>
              </a:xfrm>
            </p:grpSpPr>
            <p:sp>
              <p:nvSpPr>
                <p:cNvPr id="1463" name="Google Shape;1463;p48"/>
                <p:cNvSpPr/>
                <p:nvPr/>
              </p:nvSpPr>
              <p:spPr>
                <a:xfrm>
                  <a:off x="5573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464" name="Google Shape;1464;p48"/>
                <p:cNvSpPr/>
                <p:nvPr/>
              </p:nvSpPr>
              <p:spPr>
                <a:xfrm>
                  <a:off x="7448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465" name="Google Shape;1465;p48"/>
                <p:cNvSpPr/>
                <p:nvPr/>
              </p:nvSpPr>
              <p:spPr>
                <a:xfrm>
                  <a:off x="9324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466" name="Google Shape;1466;p48"/>
                <p:cNvSpPr/>
                <p:nvPr/>
              </p:nvSpPr>
              <p:spPr>
                <a:xfrm>
                  <a:off x="112002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467" name="Google Shape;1467;p48"/>
                <p:cNvSpPr/>
                <p:nvPr/>
              </p:nvSpPr>
              <p:spPr>
                <a:xfrm>
                  <a:off x="130760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468" name="Google Shape;1468;p48"/>
                <p:cNvSpPr/>
                <p:nvPr/>
              </p:nvSpPr>
              <p:spPr>
                <a:xfrm>
                  <a:off x="1495175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469" name="Google Shape;1469;p48"/>
                <p:cNvSpPr/>
                <p:nvPr/>
              </p:nvSpPr>
              <p:spPr>
                <a:xfrm>
                  <a:off x="1682750" y="431950"/>
                  <a:ext cx="68100" cy="68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428753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Title and Text 8"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p53"/>
          <p:cNvSpPr txBox="1">
            <a:spLocks noGrp="1"/>
          </p:cNvSpPr>
          <p:nvPr>
            <p:ph type="title"/>
          </p:nvPr>
        </p:nvSpPr>
        <p:spPr>
          <a:xfrm>
            <a:off x="1246400" y="4716200"/>
            <a:ext cx="2178000" cy="11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50"/>
              <a:buNone/>
              <a:defRPr sz="215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08" name="Google Shape;1608;p53"/>
          <p:cNvSpPr txBox="1">
            <a:spLocks noGrp="1"/>
          </p:cNvSpPr>
          <p:nvPr>
            <p:ph type="subTitle" idx="1"/>
          </p:nvPr>
        </p:nvSpPr>
        <p:spPr>
          <a:xfrm>
            <a:off x="3629550" y="4758600"/>
            <a:ext cx="45966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grpSp>
        <p:nvGrpSpPr>
          <p:cNvPr id="1609" name="Google Shape;1609;p53"/>
          <p:cNvGrpSpPr/>
          <p:nvPr/>
        </p:nvGrpSpPr>
        <p:grpSpPr>
          <a:xfrm rot="-5400000">
            <a:off x="7911578" y="1222579"/>
            <a:ext cx="1591400" cy="68100"/>
            <a:chOff x="557300" y="431950"/>
            <a:chExt cx="1193550" cy="68100"/>
          </a:xfrm>
        </p:grpSpPr>
        <p:sp>
          <p:nvSpPr>
            <p:cNvPr id="1610" name="Google Shape;1610;p53"/>
            <p:cNvSpPr/>
            <p:nvPr/>
          </p:nvSpPr>
          <p:spPr>
            <a:xfrm>
              <a:off x="5573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53"/>
            <p:cNvSpPr/>
            <p:nvPr/>
          </p:nvSpPr>
          <p:spPr>
            <a:xfrm>
              <a:off x="7448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53"/>
            <p:cNvSpPr/>
            <p:nvPr/>
          </p:nvSpPr>
          <p:spPr>
            <a:xfrm>
              <a:off x="9324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53"/>
            <p:cNvSpPr/>
            <p:nvPr/>
          </p:nvSpPr>
          <p:spPr>
            <a:xfrm>
              <a:off x="112002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53"/>
            <p:cNvSpPr/>
            <p:nvPr/>
          </p:nvSpPr>
          <p:spPr>
            <a:xfrm>
              <a:off x="13076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53"/>
            <p:cNvSpPr/>
            <p:nvPr/>
          </p:nvSpPr>
          <p:spPr>
            <a:xfrm>
              <a:off x="14951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53"/>
            <p:cNvSpPr/>
            <p:nvPr/>
          </p:nvSpPr>
          <p:spPr>
            <a:xfrm>
              <a:off x="16827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cxnSp>
        <p:nvCxnSpPr>
          <p:cNvPr id="1617" name="Google Shape;1617;p53"/>
          <p:cNvCxnSpPr/>
          <p:nvPr/>
        </p:nvCxnSpPr>
        <p:spPr>
          <a:xfrm>
            <a:off x="8707275" y="2325033"/>
            <a:ext cx="0" cy="468920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18" name="Google Shape;1618;p53"/>
          <p:cNvCxnSpPr/>
          <p:nvPr/>
        </p:nvCxnSpPr>
        <p:spPr>
          <a:xfrm>
            <a:off x="-560741" y="6191400"/>
            <a:ext cx="32574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19" name="Google Shape;1619;p53"/>
          <p:cNvGrpSpPr/>
          <p:nvPr/>
        </p:nvGrpSpPr>
        <p:grpSpPr>
          <a:xfrm>
            <a:off x="250425" y="6547333"/>
            <a:ext cx="1193550" cy="90800"/>
            <a:chOff x="557300" y="431950"/>
            <a:chExt cx="1193550" cy="68100"/>
          </a:xfrm>
        </p:grpSpPr>
        <p:sp>
          <p:nvSpPr>
            <p:cNvPr id="1620" name="Google Shape;1620;p53"/>
            <p:cNvSpPr/>
            <p:nvPr/>
          </p:nvSpPr>
          <p:spPr>
            <a:xfrm>
              <a:off x="5573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1" name="Google Shape;1621;p53"/>
            <p:cNvSpPr/>
            <p:nvPr/>
          </p:nvSpPr>
          <p:spPr>
            <a:xfrm>
              <a:off x="7448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2" name="Google Shape;1622;p53"/>
            <p:cNvSpPr/>
            <p:nvPr/>
          </p:nvSpPr>
          <p:spPr>
            <a:xfrm>
              <a:off x="9324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3" name="Google Shape;1623;p53"/>
            <p:cNvSpPr/>
            <p:nvPr/>
          </p:nvSpPr>
          <p:spPr>
            <a:xfrm>
              <a:off x="112002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4" name="Google Shape;1624;p53"/>
            <p:cNvSpPr/>
            <p:nvPr/>
          </p:nvSpPr>
          <p:spPr>
            <a:xfrm>
              <a:off x="13076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5" name="Google Shape;1625;p53"/>
            <p:cNvSpPr/>
            <p:nvPr/>
          </p:nvSpPr>
          <p:spPr>
            <a:xfrm>
              <a:off x="14951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6" name="Google Shape;1626;p53"/>
            <p:cNvSpPr/>
            <p:nvPr/>
          </p:nvSpPr>
          <p:spPr>
            <a:xfrm>
              <a:off x="16827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6400594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p54"/>
          <p:cNvSpPr txBox="1">
            <a:spLocks noGrp="1"/>
          </p:cNvSpPr>
          <p:nvPr>
            <p:ph type="title"/>
          </p:nvPr>
        </p:nvSpPr>
        <p:spPr>
          <a:xfrm>
            <a:off x="953100" y="4435400"/>
            <a:ext cx="2028900" cy="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629" name="Google Shape;1629;p54"/>
          <p:cNvSpPr txBox="1">
            <a:spLocks noGrp="1"/>
          </p:cNvSpPr>
          <p:nvPr>
            <p:ph type="subTitle" idx="1"/>
          </p:nvPr>
        </p:nvSpPr>
        <p:spPr>
          <a:xfrm>
            <a:off x="953100" y="4902133"/>
            <a:ext cx="20289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30" name="Google Shape;1630;p54"/>
          <p:cNvSpPr txBox="1">
            <a:spLocks noGrp="1"/>
          </p:cNvSpPr>
          <p:nvPr>
            <p:ph type="title" idx="2"/>
          </p:nvPr>
        </p:nvSpPr>
        <p:spPr>
          <a:xfrm>
            <a:off x="945150" y="526633"/>
            <a:ext cx="4045200" cy="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None/>
              <a:defRPr sz="215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A2C4C9"/>
              </a:buClr>
              <a:buSzPts val="2150"/>
              <a:buNone/>
              <a:defRPr sz="2150">
                <a:solidFill>
                  <a:srgbClr val="A2C4C9"/>
                </a:solidFill>
              </a:defRPr>
            </a:lvl9pPr>
          </a:lstStyle>
          <a:p>
            <a:endParaRPr/>
          </a:p>
        </p:txBody>
      </p:sp>
      <p:sp>
        <p:nvSpPr>
          <p:cNvPr id="1631" name="Google Shape;1631;p54"/>
          <p:cNvSpPr txBox="1">
            <a:spLocks noGrp="1"/>
          </p:cNvSpPr>
          <p:nvPr>
            <p:ph type="title" idx="3"/>
          </p:nvPr>
        </p:nvSpPr>
        <p:spPr>
          <a:xfrm>
            <a:off x="3557549" y="4435400"/>
            <a:ext cx="2028900" cy="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632" name="Google Shape;1632;p54"/>
          <p:cNvSpPr txBox="1">
            <a:spLocks noGrp="1"/>
          </p:cNvSpPr>
          <p:nvPr>
            <p:ph type="subTitle" idx="4"/>
          </p:nvPr>
        </p:nvSpPr>
        <p:spPr>
          <a:xfrm>
            <a:off x="3557550" y="4902133"/>
            <a:ext cx="20289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33" name="Google Shape;1633;p54"/>
          <p:cNvSpPr txBox="1">
            <a:spLocks noGrp="1"/>
          </p:cNvSpPr>
          <p:nvPr>
            <p:ph type="title" idx="5"/>
          </p:nvPr>
        </p:nvSpPr>
        <p:spPr>
          <a:xfrm>
            <a:off x="6161999" y="4435400"/>
            <a:ext cx="2028900" cy="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634" name="Google Shape;1634;p54"/>
          <p:cNvSpPr txBox="1">
            <a:spLocks noGrp="1"/>
          </p:cNvSpPr>
          <p:nvPr>
            <p:ph type="subTitle" idx="6"/>
          </p:nvPr>
        </p:nvSpPr>
        <p:spPr>
          <a:xfrm>
            <a:off x="6162000" y="4902133"/>
            <a:ext cx="20289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35" name="Google Shape;1635;p54"/>
          <p:cNvSpPr txBox="1">
            <a:spLocks noGrp="1"/>
          </p:cNvSpPr>
          <p:nvPr>
            <p:ph type="title" idx="7"/>
          </p:nvPr>
        </p:nvSpPr>
        <p:spPr>
          <a:xfrm>
            <a:off x="953100" y="2239033"/>
            <a:ext cx="2028900" cy="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636" name="Google Shape;1636;p54"/>
          <p:cNvSpPr txBox="1">
            <a:spLocks noGrp="1"/>
          </p:cNvSpPr>
          <p:nvPr>
            <p:ph type="subTitle" idx="8"/>
          </p:nvPr>
        </p:nvSpPr>
        <p:spPr>
          <a:xfrm>
            <a:off x="953100" y="2705767"/>
            <a:ext cx="20289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54"/>
          <p:cNvSpPr txBox="1">
            <a:spLocks noGrp="1"/>
          </p:cNvSpPr>
          <p:nvPr>
            <p:ph type="title" idx="9"/>
          </p:nvPr>
        </p:nvSpPr>
        <p:spPr>
          <a:xfrm>
            <a:off x="3557549" y="2239033"/>
            <a:ext cx="2028900" cy="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638" name="Google Shape;1638;p54"/>
          <p:cNvSpPr txBox="1">
            <a:spLocks noGrp="1"/>
          </p:cNvSpPr>
          <p:nvPr>
            <p:ph type="subTitle" idx="13"/>
          </p:nvPr>
        </p:nvSpPr>
        <p:spPr>
          <a:xfrm>
            <a:off x="3557550" y="2705767"/>
            <a:ext cx="20289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54"/>
          <p:cNvSpPr txBox="1">
            <a:spLocks noGrp="1"/>
          </p:cNvSpPr>
          <p:nvPr>
            <p:ph type="title" idx="14"/>
          </p:nvPr>
        </p:nvSpPr>
        <p:spPr>
          <a:xfrm>
            <a:off x="6161999" y="2239033"/>
            <a:ext cx="2028900" cy="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None/>
              <a:defRPr sz="1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Montserrat"/>
              <a:buNone/>
              <a:defRPr sz="42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640" name="Google Shape;1640;p54"/>
          <p:cNvSpPr txBox="1">
            <a:spLocks noGrp="1"/>
          </p:cNvSpPr>
          <p:nvPr>
            <p:ph type="subTitle" idx="15"/>
          </p:nvPr>
        </p:nvSpPr>
        <p:spPr>
          <a:xfrm>
            <a:off x="6162000" y="2705767"/>
            <a:ext cx="20289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cxnSp>
        <p:nvCxnSpPr>
          <p:cNvPr id="1641" name="Google Shape;1641;p54"/>
          <p:cNvCxnSpPr/>
          <p:nvPr/>
        </p:nvCxnSpPr>
        <p:spPr>
          <a:xfrm>
            <a:off x="4984100" y="641731"/>
            <a:ext cx="4254900" cy="0"/>
          </a:xfrm>
          <a:prstGeom prst="straightConnector1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42" name="Google Shape;1642;p54"/>
          <p:cNvGrpSpPr/>
          <p:nvPr/>
        </p:nvGrpSpPr>
        <p:grpSpPr>
          <a:xfrm>
            <a:off x="7718425" y="257667"/>
            <a:ext cx="1193550" cy="90800"/>
            <a:chOff x="557300" y="431950"/>
            <a:chExt cx="1193550" cy="68100"/>
          </a:xfrm>
        </p:grpSpPr>
        <p:sp>
          <p:nvSpPr>
            <p:cNvPr id="1643" name="Google Shape;1643;p54"/>
            <p:cNvSpPr/>
            <p:nvPr/>
          </p:nvSpPr>
          <p:spPr>
            <a:xfrm>
              <a:off x="557300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1644" name="Google Shape;1644;p54"/>
            <p:cNvSpPr/>
            <p:nvPr/>
          </p:nvSpPr>
          <p:spPr>
            <a:xfrm>
              <a:off x="744875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1645" name="Google Shape;1645;p54"/>
            <p:cNvSpPr/>
            <p:nvPr/>
          </p:nvSpPr>
          <p:spPr>
            <a:xfrm>
              <a:off x="932450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1646" name="Google Shape;1646;p54"/>
            <p:cNvSpPr/>
            <p:nvPr/>
          </p:nvSpPr>
          <p:spPr>
            <a:xfrm>
              <a:off x="1120025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1647" name="Google Shape;1647;p54"/>
            <p:cNvSpPr/>
            <p:nvPr/>
          </p:nvSpPr>
          <p:spPr>
            <a:xfrm>
              <a:off x="1307600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1648" name="Google Shape;1648;p54"/>
            <p:cNvSpPr/>
            <p:nvPr/>
          </p:nvSpPr>
          <p:spPr>
            <a:xfrm>
              <a:off x="1495175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1649" name="Google Shape;1649;p54"/>
            <p:cNvSpPr/>
            <p:nvPr/>
          </p:nvSpPr>
          <p:spPr>
            <a:xfrm>
              <a:off x="1682750" y="431950"/>
              <a:ext cx="68100" cy="68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</a:endParaRPr>
            </a:p>
          </p:txBody>
        </p:sp>
      </p:grpSp>
      <p:grpSp>
        <p:nvGrpSpPr>
          <p:cNvPr id="1650" name="Google Shape;1650;p54"/>
          <p:cNvGrpSpPr/>
          <p:nvPr/>
        </p:nvGrpSpPr>
        <p:grpSpPr>
          <a:xfrm>
            <a:off x="3975225" y="6547333"/>
            <a:ext cx="1193550" cy="90800"/>
            <a:chOff x="557300" y="431950"/>
            <a:chExt cx="1193550" cy="68100"/>
          </a:xfrm>
        </p:grpSpPr>
        <p:sp>
          <p:nvSpPr>
            <p:cNvPr id="1651" name="Google Shape;1651;p54"/>
            <p:cNvSpPr/>
            <p:nvPr/>
          </p:nvSpPr>
          <p:spPr>
            <a:xfrm>
              <a:off x="5573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2" name="Google Shape;1652;p54"/>
            <p:cNvSpPr/>
            <p:nvPr/>
          </p:nvSpPr>
          <p:spPr>
            <a:xfrm>
              <a:off x="7448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3" name="Google Shape;1653;p54"/>
            <p:cNvSpPr/>
            <p:nvPr/>
          </p:nvSpPr>
          <p:spPr>
            <a:xfrm>
              <a:off x="9324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4" name="Google Shape;1654;p54"/>
            <p:cNvSpPr/>
            <p:nvPr/>
          </p:nvSpPr>
          <p:spPr>
            <a:xfrm>
              <a:off x="112002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5" name="Google Shape;1655;p54"/>
            <p:cNvSpPr/>
            <p:nvPr/>
          </p:nvSpPr>
          <p:spPr>
            <a:xfrm>
              <a:off x="130760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54"/>
            <p:cNvSpPr/>
            <p:nvPr/>
          </p:nvSpPr>
          <p:spPr>
            <a:xfrm>
              <a:off x="1495175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54"/>
            <p:cNvSpPr/>
            <p:nvPr/>
          </p:nvSpPr>
          <p:spPr>
            <a:xfrm>
              <a:off x="1682750" y="431950"/>
              <a:ext cx="68100" cy="6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946211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B804-3D94-4EB4-879D-983F1E25103F}" type="datetimeFigureOut">
              <a:rPr lang="zh-TW" altLang="en-US" smtClean="0"/>
              <a:t>2026/3/30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3B42-89A7-4F9C-8D0F-9B7B5354C9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63137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C7A36CB-C38A-4116-ACA6-13ABCAEEB2EE}"/>
              </a:ext>
            </a:extLst>
          </p:cNvPr>
          <p:cNvSpPr/>
          <p:nvPr userDrawn="1"/>
        </p:nvSpPr>
        <p:spPr>
          <a:xfrm>
            <a:off x="148115" y="218123"/>
            <a:ext cx="8847773" cy="64217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/>
              <a:cs typeface="+mn-ea"/>
              <a:sym typeface="+mn-lt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80DEDB6-32D2-4F81-92EC-1DB5DD4D26ED}"/>
              </a:ext>
            </a:extLst>
          </p:cNvPr>
          <p:cNvGrpSpPr/>
          <p:nvPr userDrawn="1"/>
        </p:nvGrpSpPr>
        <p:grpSpPr>
          <a:xfrm>
            <a:off x="436721" y="536575"/>
            <a:ext cx="246698" cy="328931"/>
            <a:chOff x="8464" y="2877"/>
            <a:chExt cx="2411" cy="2411"/>
          </a:xfrm>
        </p:grpSpPr>
        <p:sp>
          <p:nvSpPr>
            <p:cNvPr id="5" name="椭圆 2">
              <a:extLst>
                <a:ext uri="{FF2B5EF4-FFF2-40B4-BE49-F238E27FC236}">
                  <a16:creationId xmlns:a16="http://schemas.microsoft.com/office/drawing/2014/main" id="{9D82AC69-6E8D-46E5-B4B1-8F896F2BCCEC}"/>
                </a:ext>
              </a:extLst>
            </p:cNvPr>
            <p:cNvSpPr/>
            <p:nvPr/>
          </p:nvSpPr>
          <p:spPr>
            <a:xfrm>
              <a:off x="8464" y="2877"/>
              <a:ext cx="2411" cy="241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  <p:sp>
          <p:nvSpPr>
            <p:cNvPr id="6" name="椭圆 7">
              <a:extLst>
                <a:ext uri="{FF2B5EF4-FFF2-40B4-BE49-F238E27FC236}">
                  <a16:creationId xmlns:a16="http://schemas.microsoft.com/office/drawing/2014/main" id="{00E3CFFC-E78C-4285-85D7-FF62DB45B81E}"/>
                </a:ext>
              </a:extLst>
            </p:cNvPr>
            <p:cNvSpPr/>
            <p:nvPr/>
          </p:nvSpPr>
          <p:spPr>
            <a:xfrm>
              <a:off x="8948" y="3360"/>
              <a:ext cx="1443" cy="144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7" name="標題 1">
            <a:extLst>
              <a:ext uri="{FF2B5EF4-FFF2-40B4-BE49-F238E27FC236}">
                <a16:creationId xmlns:a16="http://schemas.microsoft.com/office/drawing/2014/main" id="{B7A9AD7B-9059-4BB3-9948-04D62E46D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019" y="462406"/>
            <a:ext cx="6659797" cy="597913"/>
          </a:xfrm>
          <a:prstGeom prst="rect">
            <a:avLst/>
          </a:prstGeom>
        </p:spPr>
        <p:txBody>
          <a:bodyPr/>
          <a:lstStyle>
            <a:lvl1pPr>
              <a:defRPr sz="2400" b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8" name="投影片編號版面配置區 4">
            <a:extLst>
              <a:ext uri="{FF2B5EF4-FFF2-40B4-BE49-F238E27FC236}">
                <a16:creationId xmlns:a16="http://schemas.microsoft.com/office/drawing/2014/main" id="{78F5A300-4FED-4E9E-9FA4-60CB3217C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68" y="6391863"/>
            <a:ext cx="2057400" cy="248015"/>
          </a:xfrm>
          <a:prstGeom prst="rect">
            <a:avLst/>
          </a:prstGeom>
        </p:spPr>
        <p:txBody>
          <a:bodyPr/>
          <a:lstStyle>
            <a:lvl1pPr algn="r">
              <a:defRPr sz="900"/>
            </a:lvl1pPr>
          </a:lstStyle>
          <a:p>
            <a:fld id="{0244092E-97FF-4D5E-BD79-21E3F2045BD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6181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8862A-D82C-4A8C-966F-7CDEAA931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1" y="1"/>
            <a:ext cx="8347473" cy="8001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FD31F1-DCCD-4F76-8318-EB0A693C0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3F882-CBEE-4AE4-AFDC-B4AB03A8C09F}" type="datetime1">
              <a:rPr lang="en-IN" smtClean="0"/>
              <a:t>30-03-2026</a:t>
            </a:fld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D849D6-471A-4CCE-BFD4-E9AFBB1EE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BC2647-DF8D-49C0-8E91-1A3083535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49A7-AAE3-4DA5-AB19-6D7E655A894F}" type="slidenum">
              <a:rPr lang="en-IN" smtClean="0"/>
              <a:pPr/>
              <a:t>‹#›</a:t>
            </a:fld>
            <a:endParaRPr lang="en-IN" dirty="0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D7F66C21-9200-C501-F12F-93BC1FC2562E}"/>
              </a:ext>
            </a:extLst>
          </p:cNvPr>
          <p:cNvGrpSpPr/>
          <p:nvPr userDrawn="1"/>
        </p:nvGrpSpPr>
        <p:grpSpPr>
          <a:xfrm>
            <a:off x="156600" y="-1"/>
            <a:ext cx="8987400" cy="904332"/>
            <a:chOff x="208800" y="-1"/>
            <a:chExt cx="11983200" cy="904332"/>
          </a:xfrm>
        </p:grpSpPr>
        <p:cxnSp>
          <p:nvCxnSpPr>
            <p:cNvPr id="7" name="Straight Connector 27">
              <a:extLst>
                <a:ext uri="{FF2B5EF4-FFF2-40B4-BE49-F238E27FC236}">
                  <a16:creationId xmlns:a16="http://schemas.microsoft.com/office/drawing/2014/main" id="{DCCF1334-5736-857C-23AF-AD0C5490E90A}"/>
                </a:ext>
              </a:extLst>
            </p:cNvPr>
            <p:cNvCxnSpPr>
              <a:cxnSpLocks/>
            </p:cNvCxnSpPr>
            <p:nvPr/>
          </p:nvCxnSpPr>
          <p:spPr>
            <a:xfrm>
              <a:off x="208800" y="792000"/>
              <a:ext cx="10584000" cy="0"/>
            </a:xfrm>
            <a:prstGeom prst="line">
              <a:avLst/>
            </a:prstGeom>
            <a:ln w="12700">
              <a:solidFill>
                <a:srgbClr val="0153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29">
              <a:extLst>
                <a:ext uri="{FF2B5EF4-FFF2-40B4-BE49-F238E27FC236}">
                  <a16:creationId xmlns:a16="http://schemas.microsoft.com/office/drawing/2014/main" id="{95D1152C-172B-FBC6-A7D6-007A1C7FE09B}"/>
                </a:ext>
              </a:extLst>
            </p:cNvPr>
            <p:cNvGrpSpPr/>
            <p:nvPr/>
          </p:nvGrpSpPr>
          <p:grpSpPr>
            <a:xfrm>
              <a:off x="10788600" y="-1"/>
              <a:ext cx="1403400" cy="800097"/>
              <a:chOff x="6396282" y="-6"/>
              <a:chExt cx="2758120" cy="1446707"/>
            </a:xfrm>
            <a:solidFill>
              <a:srgbClr val="BFAD65"/>
            </a:solidFill>
          </p:grpSpPr>
          <p:sp>
            <p:nvSpPr>
              <p:cNvPr id="11" name="Freeform: Shape 303">
                <a:extLst>
                  <a:ext uri="{FF2B5EF4-FFF2-40B4-BE49-F238E27FC236}">
                    <a16:creationId xmlns:a16="http://schemas.microsoft.com/office/drawing/2014/main" id="{FB5F8EBA-05B0-2D95-564F-6E07FE4AA9C2}"/>
                  </a:ext>
                </a:extLst>
              </p:cNvPr>
              <p:cNvSpPr>
                <a:spLocks/>
              </p:cNvSpPr>
              <p:nvPr/>
            </p:nvSpPr>
            <p:spPr>
              <a:xfrm flipH="1" flipV="1">
                <a:off x="6536605" y="-6"/>
                <a:ext cx="2617797" cy="1446707"/>
              </a:xfrm>
              <a:custGeom>
                <a:avLst/>
                <a:gdLst>
                  <a:gd name="connsiteX0" fmla="*/ 0 w 5015741"/>
                  <a:gd name="connsiteY0" fmla="*/ 0 h 2656416"/>
                  <a:gd name="connsiteX1" fmla="*/ 5015741 w 5015741"/>
                  <a:gd name="connsiteY1" fmla="*/ 0 h 2656416"/>
                  <a:gd name="connsiteX2" fmla="*/ 2359324 w 5015741"/>
                  <a:gd name="connsiteY2" fmla="*/ 2656416 h 2656416"/>
                  <a:gd name="connsiteX3" fmla="*/ 0 w 5015741"/>
                  <a:gd name="connsiteY3" fmla="*/ 2656416 h 2656416"/>
                  <a:gd name="connsiteX4" fmla="*/ 0 w 5015741"/>
                  <a:gd name="connsiteY4" fmla="*/ 0 h 265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15741" h="2656416">
                    <a:moveTo>
                      <a:pt x="0" y="0"/>
                    </a:moveTo>
                    <a:lnTo>
                      <a:pt x="5015741" y="0"/>
                    </a:lnTo>
                    <a:lnTo>
                      <a:pt x="2359324" y="2656416"/>
                    </a:lnTo>
                    <a:lnTo>
                      <a:pt x="0" y="26564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153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050" dirty="0"/>
              </a:p>
            </p:txBody>
          </p:sp>
          <p:cxnSp>
            <p:nvCxnSpPr>
              <p:cNvPr id="12" name="Straight Connector 304">
                <a:extLst>
                  <a:ext uri="{FF2B5EF4-FFF2-40B4-BE49-F238E27FC236}">
                    <a16:creationId xmlns:a16="http://schemas.microsoft.com/office/drawing/2014/main" id="{34BFC180-D0A3-0089-7864-61B441F5EA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96282" y="-4"/>
                <a:ext cx="1386715" cy="1432067"/>
              </a:xfrm>
              <a:prstGeom prst="line">
                <a:avLst/>
              </a:prstGeom>
              <a:grpFill/>
              <a:ln w="12700">
                <a:solidFill>
                  <a:srgbClr val="0153A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Rectangle 46">
              <a:extLst>
                <a:ext uri="{FF2B5EF4-FFF2-40B4-BE49-F238E27FC236}">
                  <a16:creationId xmlns:a16="http://schemas.microsoft.com/office/drawing/2014/main" id="{0ACA8897-1764-DB59-347A-223ED81D15A6}"/>
                </a:ext>
              </a:extLst>
            </p:cNvPr>
            <p:cNvSpPr/>
            <p:nvPr/>
          </p:nvSpPr>
          <p:spPr>
            <a:xfrm>
              <a:off x="208800" y="792000"/>
              <a:ext cx="123633" cy="112331"/>
            </a:xfrm>
            <a:prstGeom prst="rect">
              <a:avLst/>
            </a:prstGeom>
            <a:solidFill>
              <a:srgbClr val="0153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N" sz="1050">
                <a:solidFill>
                  <a:srgbClr val="0153A7"/>
                </a:solidFill>
                <a:latin typeface="Calibri" panose="020F0502020204030204"/>
              </a:endParaRPr>
            </a:p>
          </p:txBody>
        </p:sp>
        <p:pic>
          <p:nvPicPr>
            <p:cNvPr id="10" name="圖片 9" descr="一張含有 象徵物, 文字, 符號, 標誌 的圖片&#10;&#10;自動產生的描述">
              <a:extLst>
                <a:ext uri="{FF2B5EF4-FFF2-40B4-BE49-F238E27FC236}">
                  <a16:creationId xmlns:a16="http://schemas.microsoft.com/office/drawing/2014/main" id="{D6A5BE47-33BC-6EA0-47DF-A1489D461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4195" y="187700"/>
              <a:ext cx="624861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8040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B804-3D94-4EB4-879D-983F1E25103F}" type="datetimeFigureOut">
              <a:rPr lang="zh-TW" altLang="en-US" smtClean="0"/>
              <a:t>2026/3/30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3B42-89A7-4F9C-8D0F-9B7B5354C9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1271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B804-3D94-4EB4-879D-983F1E25103F}" type="datetimeFigureOut">
              <a:rPr lang="zh-TW" altLang="en-US" smtClean="0"/>
              <a:t>2026/3/30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3B42-89A7-4F9C-8D0F-9B7B5354C9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7274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B804-3D94-4EB4-879D-983F1E25103F}" type="datetimeFigureOut">
              <a:rPr lang="zh-TW" altLang="en-US" smtClean="0"/>
              <a:t>2026/3/30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3B42-89A7-4F9C-8D0F-9B7B5354C9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1832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B804-3D94-4EB4-879D-983F1E25103F}" type="datetimeFigureOut">
              <a:rPr lang="zh-TW" altLang="en-US" smtClean="0"/>
              <a:t>2026/3/30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3B42-89A7-4F9C-8D0F-9B7B5354C9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8849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B804-3D94-4EB4-879D-983F1E25103F}" type="datetimeFigureOut">
              <a:rPr lang="zh-TW" altLang="en-US" smtClean="0"/>
              <a:t>2026/3/30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3B42-89A7-4F9C-8D0F-9B7B5354C9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2357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BB804-3D94-4EB4-879D-983F1E25103F}" type="datetimeFigureOut">
              <a:rPr lang="zh-TW" altLang="en-US" smtClean="0"/>
              <a:t>2026/3/30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B3B42-89A7-4F9C-8D0F-9B7B5354C9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718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43101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openxmlformats.org/officeDocument/2006/relationships/hyperlink" Target="https://www.youtube.com/watch?v=aPkM9xg4alA" TargetMode="External"/><Relationship Id="rId3" Type="http://schemas.openxmlformats.org/officeDocument/2006/relationships/hyperlink" Target="https://www.video.nchu.edu.tw/media/2754" TargetMode="External"/><Relationship Id="rId7" Type="http://schemas.openxmlformats.org/officeDocument/2006/relationships/hyperlink" Target="https://www.lib.nchu.edu.tw/about.php?cID=15" TargetMode="External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video.nchu.edu.tw/media/1929" TargetMode="External"/><Relationship Id="rId11" Type="http://schemas.openxmlformats.org/officeDocument/2006/relationships/hyperlink" Target="https://collego.edu.tw/Media/Article/487" TargetMode="External"/><Relationship Id="rId5" Type="http://schemas.openxmlformats.org/officeDocument/2006/relationships/hyperlink" Target="https://www.video.nchu.edu.tw/media/1961" TargetMode="External"/><Relationship Id="rId15" Type="http://schemas.openxmlformats.org/officeDocument/2006/relationships/image" Target="../media/image8.png"/><Relationship Id="rId10" Type="http://schemas.openxmlformats.org/officeDocument/2006/relationships/hyperlink" Target="https://collego.edu.tw/Media/Article/1283" TargetMode="External"/><Relationship Id="rId19" Type="http://schemas.openxmlformats.org/officeDocument/2006/relationships/image" Target="../media/image11.png"/><Relationship Id="rId4" Type="http://schemas.openxmlformats.org/officeDocument/2006/relationships/hyperlink" Target="https://collego.edu.tw/Media/Article/1281" TargetMode="External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chart" Target="../charts/char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oia.video.nchu.edu.tw/media/511" TargetMode="External"/><Relationship Id="rId3" Type="http://schemas.openxmlformats.org/officeDocument/2006/relationships/image" Target="../media/image21.png"/><Relationship Id="rId7" Type="http://schemas.openxmlformats.org/officeDocument/2006/relationships/hyperlink" Target="https://oia.video.nchu.edu.tw/media/512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ia.video.nchu.edu.tw/media/513" TargetMode="External"/><Relationship Id="rId5" Type="http://schemas.openxmlformats.org/officeDocument/2006/relationships/hyperlink" Target="https://oia.video.nchu.edu.tw/media/514" TargetMode="External"/><Relationship Id="rId10" Type="http://schemas.openxmlformats.org/officeDocument/2006/relationships/hyperlink" Target="https://oia.video.nchu.edu.tw/media/509" TargetMode="External"/><Relationship Id="rId4" Type="http://schemas.openxmlformats.org/officeDocument/2006/relationships/image" Target="../media/image38.png"/><Relationship Id="rId9" Type="http://schemas.openxmlformats.org/officeDocument/2006/relationships/hyperlink" Target="https://oia.video.nchu.edu.tw/media/51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nchu.edu.tw/~class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onepiece.nchu.edu.tw/cofsys/plsql/bef_join_inde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2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4.png"/><Relationship Id="rId7" Type="http://schemas.openxmlformats.org/officeDocument/2006/relationships/image" Target="../media/image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60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4.png"/><Relationship Id="rId7" Type="http://schemas.openxmlformats.org/officeDocument/2006/relationships/image" Target="../media/image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hyperlink" Target="https://www.facebook.com/p/%E6%BA%AA%E6%B5%81%E5%BE%A9%E9%87%8E-%E7%A8%AE%E7%93%9C%E6%BA%AA%E7%94%9F%E6%85%8B%E6%B0%B8%E7%BA%8C%E8%88%87%E6%A3%AE%E5%B7%9D%E9%87%8C%E5%85%B1%E6%A6%AE-%E4%B8%AD%E8%88%88%E5%A4%A7%E5%AD%B8usr%E5%A4%A7%E5%AD%B8%E7%A4%BE%E6%9C%83%E8%B2%AC%E4%BB%BB%E5%AF%A6%E8%B8%90%E8%A8%88%E7%95%AB-61559579729668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8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8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8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2.png"/><Relationship Id="rId7" Type="http://schemas.openxmlformats.org/officeDocument/2006/relationships/image" Target="../media/image98.png"/><Relationship Id="rId2" Type="http://schemas.openxmlformats.org/officeDocument/2006/relationships/hyperlink" Target="https://www.lib.nchu.edu.tw/about.php?cID=1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hyperlink" Target="https://www.video.nchu.edu.tw/media/1929" TargetMode="External"/><Relationship Id="rId7" Type="http://schemas.openxmlformats.org/officeDocument/2006/relationships/image" Target="../media/image10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jpeg"/><Relationship Id="rId9" Type="http://schemas.openxmlformats.org/officeDocument/2006/relationships/image" Target="../media/image10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www.osa.nchu.edu.tw/osa/arm/sys/modules/re/index.php?start=36" TargetMode="External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sa.nchu.edu.tw/osa/dorm/introduction_4.html" TargetMode="External"/><Relationship Id="rId5" Type="http://schemas.openxmlformats.org/officeDocument/2006/relationships/hyperlink" Target="https://www.osa.nchu.edu.tw/osa/dorm/introduction_1.php" TargetMode="External"/><Relationship Id="rId4" Type="http://schemas.openxmlformats.org/officeDocument/2006/relationships/image" Target="../media/image10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21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16;p62"/>
          <p:cNvSpPr txBox="1">
            <a:spLocks/>
          </p:cNvSpPr>
          <p:nvPr/>
        </p:nvSpPr>
        <p:spPr>
          <a:xfrm>
            <a:off x="208731" y="360326"/>
            <a:ext cx="3088651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>
              <a:buClr>
                <a:prstClr val="black"/>
              </a:buClr>
            </a:pPr>
            <a:r>
              <a:rPr lang="zh-TW" altLang="en-US" sz="4800" b="1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宣傳影音</a:t>
            </a:r>
          </a:p>
        </p:txBody>
      </p:sp>
      <p:sp>
        <p:nvSpPr>
          <p:cNvPr id="11" name="矩形 10"/>
          <p:cNvSpPr/>
          <p:nvPr/>
        </p:nvSpPr>
        <p:spPr>
          <a:xfrm>
            <a:off x="0" y="1043010"/>
            <a:ext cx="3060000" cy="36000"/>
          </a:xfrm>
          <a:prstGeom prst="rect">
            <a:avLst/>
          </a:prstGeom>
          <a:solidFill>
            <a:srgbClr val="C1AA65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zh-TW" altLang="en-US" b="1" kern="0">
              <a:solidFill>
                <a:prstClr val="white"/>
              </a:solidFill>
              <a:ea typeface="標楷體" panose="03000509000000000000" pitchFamily="65" charset="-120"/>
              <a:sym typeface="Arial"/>
            </a:endParaRPr>
          </a:p>
        </p:txBody>
      </p:sp>
      <p:pic>
        <p:nvPicPr>
          <p:cNvPr id="12" name="Picture 2" descr="https://logo.nchu.edu.tw/2020basic/PNG/03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979" y="97090"/>
            <a:ext cx="3495893" cy="9276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5121884" y="5298249"/>
            <a:ext cx="41645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ea typeface="標楷體" panose="03000509000000000000" pitchFamily="65" charset="-120"/>
                <a:hlinkClick r:id="rId3"/>
              </a:rPr>
              <a:t>中興大學宣傳影片 </a:t>
            </a:r>
            <a:r>
              <a:rPr lang="en-US" altLang="zh-TW" b="1" dirty="0">
                <a:ea typeface="標楷體" panose="03000509000000000000" pitchFamily="65" charset="-120"/>
                <a:hlinkClick r:id="rId3"/>
              </a:rPr>
              <a:t>2023</a:t>
            </a:r>
            <a:endParaRPr lang="zh-TW" altLang="en-US" b="1" dirty="0">
              <a:ea typeface="標楷體" panose="03000509000000000000" pitchFamily="65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61923" y="1996291"/>
            <a:ext cx="7576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ea typeface="標楷體" panose="03000509000000000000" pitchFamily="65" charset="-120"/>
                <a:hlinkClick r:id="rId4"/>
              </a:rPr>
              <a:t>【2024</a:t>
            </a:r>
            <a:r>
              <a:rPr lang="zh-TW" altLang="en-US" b="1" dirty="0">
                <a:ea typeface="標楷體" panose="03000509000000000000" pitchFamily="65" charset="-120"/>
                <a:hlinkClick r:id="rId4"/>
              </a:rPr>
              <a:t>大學</a:t>
            </a:r>
            <a:r>
              <a:rPr lang="en-US" altLang="zh-TW" b="1" dirty="0">
                <a:ea typeface="標楷體" panose="03000509000000000000" pitchFamily="65" charset="-120"/>
                <a:hlinkClick r:id="rId4"/>
              </a:rPr>
              <a:t>OPEN DAY</a:t>
            </a:r>
            <a:r>
              <a:rPr lang="zh-TW" altLang="en-US" b="1" dirty="0">
                <a:ea typeface="標楷體" panose="03000509000000000000" pitchFamily="65" charset="-120"/>
                <a:hlinkClick r:id="rId4"/>
              </a:rPr>
              <a:t>系列影音</a:t>
            </a:r>
            <a:r>
              <a:rPr lang="en-US" altLang="zh-TW" b="1" dirty="0">
                <a:ea typeface="標楷體" panose="03000509000000000000" pitchFamily="65" charset="-120"/>
                <a:hlinkClick r:id="rId4"/>
              </a:rPr>
              <a:t>】</a:t>
            </a:r>
            <a:r>
              <a:rPr lang="zh-TW" altLang="en-US" b="1" dirty="0">
                <a:ea typeface="標楷體" panose="03000509000000000000" pitchFamily="65" charset="-120"/>
                <a:hlinkClick r:id="rId4"/>
              </a:rPr>
              <a:t>探索秘境｜生命科學｜國立中興大學生命科學系</a:t>
            </a:r>
            <a:endParaRPr lang="zh-TW" altLang="en-US" b="1" dirty="0">
              <a:ea typeface="標楷體" panose="03000509000000000000" pitchFamily="65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61923" y="4279997"/>
            <a:ext cx="4685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ea typeface="標楷體" panose="03000509000000000000" pitchFamily="65" charset="-120"/>
                <a:hlinkClick r:id="rId5"/>
              </a:rPr>
              <a:t>國立中興大學簡介影片</a:t>
            </a:r>
            <a:r>
              <a:rPr lang="en-US" altLang="zh-TW" b="1" dirty="0">
                <a:ea typeface="標楷體" panose="03000509000000000000" pitchFamily="65" charset="-120"/>
                <a:hlinkClick r:id="rId5"/>
              </a:rPr>
              <a:t>-</a:t>
            </a:r>
            <a:r>
              <a:rPr lang="zh-TW" altLang="en-US" b="1" dirty="0">
                <a:ea typeface="標楷體" panose="03000509000000000000" pitchFamily="65" charset="-120"/>
                <a:hlinkClick r:id="rId5"/>
              </a:rPr>
              <a:t>學術篇</a:t>
            </a:r>
            <a:endParaRPr lang="zh-TW" altLang="en-US" b="1" dirty="0">
              <a:ea typeface="標楷體" panose="03000509000000000000" pitchFamily="65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61923" y="5976020"/>
            <a:ext cx="161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ea typeface="標楷體" panose="03000509000000000000" pitchFamily="65" charset="-120"/>
                <a:hlinkClick r:id="rId6"/>
              </a:rPr>
              <a:t>學生社團活動</a:t>
            </a:r>
            <a:endParaRPr lang="zh-TW" altLang="en-US" b="1" dirty="0">
              <a:ea typeface="標楷體" panose="03000509000000000000" pitchFamily="65" charset="-120"/>
            </a:endParaRPr>
          </a:p>
        </p:txBody>
      </p:sp>
      <p:sp>
        <p:nvSpPr>
          <p:cNvPr id="21" name="標題 1"/>
          <p:cNvSpPr txBox="1">
            <a:spLocks/>
          </p:cNvSpPr>
          <p:nvPr/>
        </p:nvSpPr>
        <p:spPr>
          <a:xfrm>
            <a:off x="161923" y="5128009"/>
            <a:ext cx="4205554" cy="369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1800" b="1" dirty="0">
                <a:latin typeface="+mn-lt"/>
                <a:ea typeface="標楷體" panose="03000509000000000000" pitchFamily="65" charset="-120"/>
                <a:hlinkClick r:id="rId7"/>
              </a:rPr>
              <a:t>圖書館</a:t>
            </a:r>
            <a:r>
              <a:rPr lang="zh-TW" altLang="en-US" sz="1800" b="1" dirty="0">
                <a:latin typeface="+mn-lt"/>
                <a:ea typeface="標楷體" panose="03000509000000000000" pitchFamily="65" charset="-120"/>
              </a:rPr>
              <a:t> </a:t>
            </a:r>
            <a:r>
              <a:rPr lang="en-US" altLang="zh-TW" sz="1800" b="1" dirty="0">
                <a:latin typeface="+mn-lt"/>
                <a:ea typeface="標楷體" panose="03000509000000000000" pitchFamily="65" charset="-120"/>
              </a:rPr>
              <a:t>(</a:t>
            </a:r>
            <a:r>
              <a:rPr lang="zh-TW" altLang="en-US" sz="1800" b="1" dirty="0">
                <a:latin typeface="+mn-lt"/>
                <a:ea typeface="標楷體" panose="03000509000000000000" pitchFamily="65" charset="-120"/>
              </a:rPr>
              <a:t>全國第二大圖書館</a:t>
            </a:r>
            <a:r>
              <a:rPr lang="en-US" altLang="zh-TW" sz="1800" b="1" dirty="0">
                <a:latin typeface="+mn-lt"/>
                <a:ea typeface="標楷體" panose="03000509000000000000" pitchFamily="65" charset="-120"/>
              </a:rPr>
              <a:t>)</a:t>
            </a:r>
            <a:endParaRPr lang="zh-TW" altLang="en-US" sz="1800" b="1" dirty="0">
              <a:latin typeface="+mn-lt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D600731-BC86-47D1-9A9A-A5738220E70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315" t="4520" r="5609" b="6297"/>
          <a:stretch/>
        </p:blipFill>
        <p:spPr>
          <a:xfrm>
            <a:off x="7884975" y="4983917"/>
            <a:ext cx="698480" cy="720000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160" y="0"/>
            <a:ext cx="1096592" cy="1125036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982CE724-114C-4773-8C28-CBDE27C8382B}"/>
              </a:ext>
            </a:extLst>
          </p:cNvPr>
          <p:cNvSpPr txBox="1"/>
          <p:nvPr/>
        </p:nvSpPr>
        <p:spPr>
          <a:xfrm>
            <a:off x="161923" y="1224949"/>
            <a:ext cx="7576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ea typeface="標楷體" panose="03000509000000000000" pitchFamily="65" charset="-120"/>
                <a:hlinkClick r:id="rId10"/>
              </a:rPr>
              <a:t>【2024</a:t>
            </a:r>
            <a:r>
              <a:rPr lang="zh-TW" altLang="en-US" b="1" dirty="0">
                <a:ea typeface="標楷體" panose="03000509000000000000" pitchFamily="65" charset="-120"/>
                <a:hlinkClick r:id="rId10"/>
              </a:rPr>
              <a:t>大學</a:t>
            </a:r>
            <a:r>
              <a:rPr lang="en-US" altLang="zh-TW" b="1" dirty="0">
                <a:ea typeface="標楷體" panose="03000509000000000000" pitchFamily="65" charset="-120"/>
                <a:hlinkClick r:id="rId10"/>
              </a:rPr>
              <a:t>OPEN DAY</a:t>
            </a:r>
            <a:r>
              <a:rPr lang="zh-TW" altLang="en-US" b="1" dirty="0">
                <a:ea typeface="標楷體" panose="03000509000000000000" pitchFamily="65" charset="-120"/>
                <a:hlinkClick r:id="rId10"/>
              </a:rPr>
              <a:t>系列影音</a:t>
            </a:r>
            <a:r>
              <a:rPr lang="en-US" altLang="zh-TW" b="1" dirty="0">
                <a:ea typeface="標楷體" panose="03000509000000000000" pitchFamily="65" charset="-120"/>
                <a:hlinkClick r:id="rId10"/>
              </a:rPr>
              <a:t>】</a:t>
            </a:r>
            <a:r>
              <a:rPr lang="zh-TW" altLang="en-US" b="1" dirty="0">
                <a:ea typeface="標楷體" panose="03000509000000000000" pitchFamily="65" charset="-120"/>
                <a:hlinkClick r:id="rId10"/>
              </a:rPr>
              <a:t>解鎖課程｜生命科學｜國立中興大學生命科學系</a:t>
            </a:r>
            <a:endParaRPr lang="zh-TW" altLang="en-US" b="1" dirty="0">
              <a:ea typeface="標楷體" panose="03000509000000000000" pitchFamily="65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A6E6593A-6CB5-4361-AA4B-A500586C9E94}"/>
              </a:ext>
            </a:extLst>
          </p:cNvPr>
          <p:cNvSpPr txBox="1"/>
          <p:nvPr/>
        </p:nvSpPr>
        <p:spPr>
          <a:xfrm>
            <a:off x="161923" y="2767633"/>
            <a:ext cx="7576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ea typeface="標楷體" panose="03000509000000000000" pitchFamily="65" charset="-120"/>
                <a:hlinkClick r:id="rId11"/>
              </a:rPr>
              <a:t>【</a:t>
            </a:r>
            <a:r>
              <a:rPr lang="en-US" altLang="zh-TW" b="1" dirty="0" err="1">
                <a:ea typeface="標楷體" panose="03000509000000000000" pitchFamily="65" charset="-120"/>
                <a:hlinkClick r:id="rId11"/>
              </a:rPr>
              <a:t>ColleGo</a:t>
            </a:r>
            <a:r>
              <a:rPr lang="en-US" altLang="zh-TW" b="1" dirty="0">
                <a:ea typeface="標楷體" panose="03000509000000000000" pitchFamily="65" charset="-120"/>
                <a:hlinkClick r:id="rId11"/>
              </a:rPr>
              <a:t>!</a:t>
            </a:r>
            <a:r>
              <a:rPr lang="zh-TW" altLang="en-US" b="1" dirty="0">
                <a:ea typeface="標楷體" panose="03000509000000000000" pitchFamily="65" charset="-120"/>
                <a:hlinkClick r:id="rId11"/>
              </a:rPr>
              <a:t>大學</a:t>
            </a:r>
            <a:r>
              <a:rPr lang="en-US" altLang="zh-TW" b="1" dirty="0">
                <a:ea typeface="標楷體" panose="03000509000000000000" pitchFamily="65" charset="-120"/>
                <a:hlinkClick r:id="rId11"/>
              </a:rPr>
              <a:t>OPEN DAY</a:t>
            </a:r>
            <a:r>
              <a:rPr lang="zh-TW" altLang="en-US" b="1" dirty="0">
                <a:ea typeface="標楷體" panose="03000509000000000000" pitchFamily="65" charset="-120"/>
                <a:hlinkClick r:id="rId11"/>
              </a:rPr>
              <a:t>系列影音</a:t>
            </a:r>
            <a:r>
              <a:rPr lang="en-US" altLang="zh-TW" b="1" dirty="0">
                <a:ea typeface="標楷體" panose="03000509000000000000" pitchFamily="65" charset="-120"/>
                <a:hlinkClick r:id="rId11"/>
              </a:rPr>
              <a:t>】</a:t>
            </a:r>
            <a:r>
              <a:rPr lang="zh-TW" altLang="en-US" b="1" dirty="0">
                <a:ea typeface="標楷體" panose="03000509000000000000" pitchFamily="65" charset="-120"/>
                <a:hlinkClick r:id="rId11"/>
              </a:rPr>
              <a:t>生命科學學群｜國立中興大學生命科學系</a:t>
            </a:r>
            <a:endParaRPr lang="zh-TW" altLang="en-US" b="1" dirty="0"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8D34484-B2AD-463D-BFA9-836FD31190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84975" y="1059684"/>
            <a:ext cx="734700" cy="720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F5361FA-8451-4AF3-B245-0FB20E3632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84975" y="1812552"/>
            <a:ext cx="706020" cy="720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72C8E78-D54C-45B5-8FE5-9CACBFA8124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62778" y="4104663"/>
            <a:ext cx="712940" cy="720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935E0CE-C5FF-4FD2-A5CC-C2E15676E49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62778" y="4952675"/>
            <a:ext cx="739640" cy="720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82BC224-3F2D-479E-AFB6-9AC5467D25A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62778" y="5800686"/>
            <a:ext cx="679240" cy="720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FCE75C5-EB43-46CF-B5D5-1D189CE4A52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84975" y="2602364"/>
            <a:ext cx="713080" cy="720000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4E80833B-6BE1-4735-B9E2-8110C3C7918E}"/>
              </a:ext>
            </a:extLst>
          </p:cNvPr>
          <p:cNvSpPr/>
          <p:nvPr/>
        </p:nvSpPr>
        <p:spPr>
          <a:xfrm>
            <a:off x="161923" y="3647664"/>
            <a:ext cx="81044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>
                <a:hlinkClick r:id="rId18"/>
              </a:rPr>
              <a:t>【2026</a:t>
            </a:r>
            <a:r>
              <a:rPr lang="zh-TW" altLang="en-US" b="1" dirty="0">
                <a:hlinkClick r:id="rId18"/>
              </a:rPr>
              <a:t>大學</a:t>
            </a:r>
            <a:r>
              <a:rPr lang="en-US" altLang="zh-TW" b="1" dirty="0">
                <a:hlinkClick r:id="rId18"/>
              </a:rPr>
              <a:t>OPEN DAY</a:t>
            </a:r>
            <a:r>
              <a:rPr lang="zh-TW" altLang="en-US" b="1" dirty="0">
                <a:hlinkClick r:id="rId18"/>
              </a:rPr>
              <a:t>系列影音</a:t>
            </a:r>
            <a:r>
              <a:rPr lang="en-US" altLang="zh-TW" b="1" dirty="0">
                <a:hlinkClick r:id="rId18"/>
              </a:rPr>
              <a:t>】</a:t>
            </a:r>
            <a:r>
              <a:rPr lang="zh-TW" altLang="en-US" b="1" dirty="0">
                <a:hlinkClick r:id="rId18"/>
              </a:rPr>
              <a:t>國立中興大學生命科學系 </a:t>
            </a:r>
            <a:br>
              <a:rPr lang="en-US" altLang="zh-TW" b="1" dirty="0"/>
            </a:br>
            <a:r>
              <a:rPr lang="en-US" altLang="zh-TW" b="1" dirty="0"/>
              <a:t>– </a:t>
            </a:r>
            <a:r>
              <a:rPr lang="zh-TW" altLang="en-US" b="1" dirty="0"/>
              <a:t>來聽教授怎麼說</a:t>
            </a:r>
            <a:endParaRPr lang="zh-TW" altLang="en-US" b="1" dirty="0">
              <a:ea typeface="標楷體" panose="03000509000000000000" pitchFamily="65" charset="-120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80014417-35BD-74AB-6EFA-A6BD5492C1C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975" y="3454671"/>
            <a:ext cx="646332" cy="64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4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https://logo.nchu.edu.tw/2020basic/PNG/03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60" y="405567"/>
            <a:ext cx="2034933" cy="5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716;p62"/>
          <p:cNvSpPr txBox="1">
            <a:spLocks/>
          </p:cNvSpPr>
          <p:nvPr/>
        </p:nvSpPr>
        <p:spPr>
          <a:xfrm>
            <a:off x="945595" y="506074"/>
            <a:ext cx="4744005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>
              <a:buClr>
                <a:prstClr val="black"/>
              </a:buClr>
            </a:pPr>
            <a:r>
              <a:rPr lang="zh-TW" altLang="en-US" sz="4800" b="1" kern="0" dirty="0">
                <a:solidFill>
                  <a:prstClr val="black"/>
                </a:solidFill>
                <a:latin typeface="+mn-lt"/>
                <a:ea typeface="標楷體" panose="03000509000000000000" pitchFamily="65" charset="-120"/>
              </a:rPr>
              <a:t>畢業學生出路</a:t>
            </a:r>
          </a:p>
        </p:txBody>
      </p:sp>
      <p:sp>
        <p:nvSpPr>
          <p:cNvPr id="19" name="矩形 18"/>
          <p:cNvSpPr/>
          <p:nvPr/>
        </p:nvSpPr>
        <p:spPr>
          <a:xfrm>
            <a:off x="0" y="1142574"/>
            <a:ext cx="5400000" cy="36000"/>
          </a:xfrm>
          <a:prstGeom prst="rect">
            <a:avLst/>
          </a:prstGeom>
          <a:solidFill>
            <a:srgbClr val="C1AA65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zh-TW" altLang="en-US" kern="0">
              <a:solidFill>
                <a:prstClr val="white"/>
              </a:solidFill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55309" y="1211824"/>
            <a:ext cx="7966176" cy="56784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accent3">
                    <a:lumMod val="75000"/>
                  </a:schemeClr>
                </a:solidFill>
                <a:ea typeface="標楷體" panose="03000509000000000000" pitchFamily="65" charset="-120"/>
              </a:rPr>
              <a:t>政府機構</a:t>
            </a:r>
          </a:p>
          <a:p>
            <a:pPr>
              <a:lnSpc>
                <a:spcPct val="150000"/>
              </a:lnSpc>
            </a:pPr>
            <a:r>
              <a:rPr lang="zh-TW" altLang="en-US" b="1" dirty="0">
                <a:ea typeface="標楷體" panose="03000509000000000000" pitchFamily="65" charset="-120"/>
              </a:rPr>
              <a:t>　　國家公園署、環保署、農委會、各縣市政府保育課、調查局生物鑑識科等。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accent3">
                    <a:lumMod val="75000"/>
                  </a:schemeClr>
                </a:solidFill>
                <a:ea typeface="標楷體" panose="03000509000000000000" pitchFamily="65" charset="-120"/>
              </a:rPr>
              <a:t>研究機構</a:t>
            </a:r>
          </a:p>
          <a:p>
            <a:pPr>
              <a:lnSpc>
                <a:spcPct val="150000"/>
              </a:lnSpc>
            </a:pPr>
            <a:r>
              <a:rPr lang="zh-TW" altLang="en-US" b="1" dirty="0">
                <a:ea typeface="標楷體" panose="03000509000000000000" pitchFamily="65" charset="-120"/>
              </a:rPr>
              <a:t>　　中研院、特有生物中心、林試所、水試所、農試所等。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accent3">
                    <a:lumMod val="75000"/>
                  </a:schemeClr>
                </a:solidFill>
                <a:ea typeface="標楷體" panose="03000509000000000000" pitchFamily="65" charset="-120"/>
              </a:rPr>
              <a:t>博物館</a:t>
            </a:r>
          </a:p>
          <a:p>
            <a:pPr>
              <a:lnSpc>
                <a:spcPct val="150000"/>
              </a:lnSpc>
            </a:pPr>
            <a:r>
              <a:rPr lang="zh-TW" altLang="en-US" b="1" dirty="0">
                <a:ea typeface="標楷體" panose="03000509000000000000" pitchFamily="65" charset="-120"/>
              </a:rPr>
              <a:t>　　海洋生物博物館、自然科學博物館、海洋科技博物館、 台灣博物館、　</a:t>
            </a:r>
            <a:endParaRPr lang="en-US" altLang="zh-TW" b="1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ea typeface="標楷體" panose="03000509000000000000" pitchFamily="65" charset="-120"/>
              </a:rPr>
              <a:t>　　生態博物園區等。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accent3">
                    <a:lumMod val="75000"/>
                  </a:schemeClr>
                </a:solidFill>
                <a:ea typeface="標楷體" panose="03000509000000000000" pitchFamily="65" charset="-120"/>
              </a:rPr>
              <a:t>民間公司</a:t>
            </a:r>
          </a:p>
          <a:p>
            <a:pPr>
              <a:lnSpc>
                <a:spcPct val="150000"/>
              </a:lnSpc>
            </a:pPr>
            <a:r>
              <a:rPr lang="zh-TW" altLang="en-US" b="1" dirty="0">
                <a:ea typeface="標楷體" panose="03000509000000000000" pitchFamily="65" charset="-120"/>
              </a:rPr>
              <a:t>　　生技公司、台電、台糖、台鹽、花卉景觀公司、生態環境顧問公司</a:t>
            </a:r>
            <a:r>
              <a:rPr lang="en-US" altLang="zh-TW" b="1" dirty="0"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ea typeface="標楷體" panose="03000509000000000000" pitchFamily="65" charset="-120"/>
              </a:rPr>
              <a:t>綠領工作者</a:t>
            </a:r>
            <a:r>
              <a:rPr lang="en-US" altLang="zh-TW" b="1" dirty="0">
                <a:ea typeface="標楷體" panose="03000509000000000000" pitchFamily="65" charset="-120"/>
              </a:rPr>
              <a:t>)</a:t>
            </a:r>
            <a:r>
              <a:rPr lang="zh-TW" altLang="en-US" b="1" dirty="0">
                <a:ea typeface="標楷體" panose="03000509000000000000" pitchFamily="65" charset="-120"/>
              </a:rPr>
              <a:t>、生態工程公司、生態旅遊公司、自然資源開發公司等。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accent3">
                    <a:lumMod val="75000"/>
                  </a:schemeClr>
                </a:solidFill>
                <a:ea typeface="標楷體" panose="03000509000000000000" pitchFamily="65" charset="-120"/>
              </a:rPr>
              <a:t>各級學校研究或任教</a:t>
            </a:r>
          </a:p>
          <a:p>
            <a:pPr>
              <a:lnSpc>
                <a:spcPct val="150000"/>
              </a:lnSpc>
            </a:pPr>
            <a:r>
              <a:rPr lang="zh-TW" altLang="en-US" b="1" dirty="0">
                <a:ea typeface="標楷體" panose="03000509000000000000" pitchFamily="65" charset="-120"/>
              </a:rPr>
              <a:t>　　國小、國中、高中、大學教授。</a:t>
            </a:r>
            <a:endParaRPr lang="en-US" altLang="zh-TW" b="1" dirty="0">
              <a:ea typeface="標楷體" panose="03000509000000000000" pitchFamily="65" charset="-120"/>
            </a:endParaRPr>
          </a:p>
          <a:p>
            <a:endParaRPr lang="en-US" altLang="zh-TW" b="1" dirty="0">
              <a:ea typeface="標楷體" panose="03000509000000000000" pitchFamily="65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440" y="405567"/>
            <a:ext cx="640079" cy="6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2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圖表 5"/>
          <p:cNvGraphicFramePr/>
          <p:nvPr>
            <p:extLst>
              <p:ext uri="{D42A27DB-BD31-4B8C-83A1-F6EECF244321}">
                <p14:modId xmlns:p14="http://schemas.microsoft.com/office/powerpoint/2010/main" val="1816447569"/>
              </p:ext>
            </p:extLst>
          </p:nvPr>
        </p:nvGraphicFramePr>
        <p:xfrm>
          <a:off x="152400" y="1640426"/>
          <a:ext cx="6893932" cy="5217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Google Shape;1716;p62"/>
          <p:cNvSpPr txBox="1">
            <a:spLocks/>
          </p:cNvSpPr>
          <p:nvPr/>
        </p:nvSpPr>
        <p:spPr>
          <a:xfrm>
            <a:off x="551894" y="692833"/>
            <a:ext cx="2699305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>
              <a:buClr>
                <a:prstClr val="black"/>
              </a:buClr>
            </a:pPr>
            <a:r>
              <a:rPr lang="zh-TW" altLang="en-US" sz="4800" b="1" kern="0" dirty="0">
                <a:solidFill>
                  <a:prstClr val="black"/>
                </a:solidFill>
                <a:latin typeface="+mn-lt"/>
                <a:ea typeface="標楷體" panose="03000509000000000000" pitchFamily="65" charset="-120"/>
              </a:rPr>
              <a:t>入學管道</a:t>
            </a:r>
          </a:p>
        </p:txBody>
      </p:sp>
      <p:sp>
        <p:nvSpPr>
          <p:cNvPr id="15" name="矩形 14"/>
          <p:cNvSpPr/>
          <p:nvPr/>
        </p:nvSpPr>
        <p:spPr>
          <a:xfrm>
            <a:off x="0" y="1329333"/>
            <a:ext cx="4680000" cy="36000"/>
          </a:xfrm>
          <a:prstGeom prst="rect">
            <a:avLst/>
          </a:prstGeom>
          <a:solidFill>
            <a:srgbClr val="C1AA65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zh-TW" altLang="en-US" kern="0">
              <a:solidFill>
                <a:prstClr val="white"/>
              </a:solidFill>
              <a:latin typeface="Arial" panose="020B0604020202020204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23" name="Picture 2" descr="https://logo.nchu.edu.tw/2020basic/PNG/03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60" y="405567"/>
            <a:ext cx="2034933" cy="5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5452458" y="6443892"/>
            <a:ext cx="3416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>
                <a:solidFill>
                  <a:srgbClr val="0000FF"/>
                </a:solidFill>
                <a:ea typeface="標楷體" panose="03000509000000000000" pitchFamily="65" charset="-120"/>
              </a:rPr>
              <a:t>*</a:t>
            </a:r>
            <a:r>
              <a:rPr lang="zh-TW" altLang="en-US" sz="1400" b="1" dirty="0">
                <a:solidFill>
                  <a:srgbClr val="0000FF"/>
                </a:solidFill>
                <a:ea typeface="標楷體" panose="03000509000000000000" pitchFamily="65" charset="-120"/>
              </a:rPr>
              <a:t>以上為暫訂員額，招生員額依簡章規定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061" y="347227"/>
            <a:ext cx="640079" cy="656680"/>
          </a:xfrm>
          <a:prstGeom prst="rect">
            <a:avLst/>
          </a:prstGeom>
        </p:spPr>
      </p:pic>
      <p:graphicFrame>
        <p:nvGraphicFramePr>
          <p:cNvPr id="11" name="圖表 10">
            <a:extLst>
              <a:ext uri="{FF2B5EF4-FFF2-40B4-BE49-F238E27FC236}">
                <a16:creationId xmlns:a16="http://schemas.microsoft.com/office/drawing/2014/main" id="{8D5906FD-3C56-4F19-A0C2-C142344011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1602822"/>
              </p:ext>
            </p:extLst>
          </p:nvPr>
        </p:nvGraphicFramePr>
        <p:xfrm>
          <a:off x="-359778" y="1391488"/>
          <a:ext cx="8420046" cy="5350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84ABA569-1B44-423B-85C4-D58B98B673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453446"/>
              </p:ext>
            </p:extLst>
          </p:nvPr>
        </p:nvGraphicFramePr>
        <p:xfrm>
          <a:off x="6182593" y="1640426"/>
          <a:ext cx="2512674" cy="24422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12574">
                  <a:extLst>
                    <a:ext uri="{9D8B030D-6E8A-4147-A177-3AD203B41FA5}">
                      <a16:colId xmlns:a16="http://schemas.microsoft.com/office/drawing/2014/main" val="3516587885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3991086892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algn="ctr" rtl="0" fontAlgn="b"/>
                      <a:r>
                        <a:rPr lang="zh-TW" altLang="en-US" sz="1200" u="none" strike="noStrike" dirty="0">
                          <a:effectLst/>
                        </a:rPr>
                        <a:t>入學管道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zh-TW" altLang="en-US" sz="1200" u="none" strike="noStrike" dirty="0">
                          <a:effectLst/>
                        </a:rPr>
                        <a:t>大學部入學招生員額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091020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algn="ctr" rtl="0" fontAlgn="b"/>
                      <a:r>
                        <a:rPr lang="zh-TW" altLang="en-US" sz="1400" u="none" strike="noStrike" dirty="0">
                          <a:effectLst/>
                        </a:rPr>
                        <a:t>申請入學</a:t>
                      </a:r>
                      <a:r>
                        <a:rPr lang="en-US" altLang="zh-TW" sz="1200" u="none" strike="noStrike" dirty="0">
                          <a:effectLst/>
                        </a:rPr>
                        <a:t>(</a:t>
                      </a:r>
                      <a:r>
                        <a:rPr lang="zh-TW" altLang="en-US" sz="1200" u="none" strike="noStrike" dirty="0">
                          <a:effectLst/>
                        </a:rPr>
                        <a:t>含興翼</a:t>
                      </a:r>
                      <a:r>
                        <a:rPr lang="en-US" altLang="zh-TW" sz="1200" u="none" strike="noStrike" dirty="0">
                          <a:effectLst/>
                        </a:rPr>
                        <a:t>)</a:t>
                      </a:r>
                      <a:r>
                        <a:rPr lang="en-US" altLang="zh-TW" sz="1400" u="none" strike="noStrike" dirty="0">
                          <a:effectLst/>
                        </a:rPr>
                        <a:t>51%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400" u="none" strike="noStrike" dirty="0">
                          <a:effectLst/>
                        </a:rPr>
                        <a:t>48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9618372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b"/>
                      <a:r>
                        <a:rPr lang="zh-TW" altLang="en-US" sz="1400" u="none" strike="noStrike" dirty="0">
                          <a:effectLst/>
                        </a:rPr>
                        <a:t>分發入學</a:t>
                      </a:r>
                      <a:r>
                        <a:rPr lang="en-US" altLang="zh-TW" sz="1400" u="none" strike="noStrike" dirty="0">
                          <a:effectLst/>
                        </a:rPr>
                        <a:t>17%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400" u="none" strike="noStrike" dirty="0">
                          <a:effectLst/>
                        </a:rPr>
                        <a:t>16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82838024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rtl="0" fontAlgn="b"/>
                      <a:r>
                        <a:rPr lang="zh-TW" altLang="en-US" sz="1400" u="none" strike="noStrike" dirty="0">
                          <a:effectLst/>
                        </a:rPr>
                        <a:t>特殊選才</a:t>
                      </a:r>
                      <a:r>
                        <a:rPr lang="en-US" altLang="zh-TW" sz="1400" u="none" strike="noStrike" dirty="0">
                          <a:effectLst/>
                        </a:rPr>
                        <a:t>10%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400" u="none" strike="noStrike" dirty="0">
                          <a:effectLst/>
                        </a:rPr>
                        <a:t>9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643030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ctr" rtl="0" fontAlgn="b"/>
                      <a:r>
                        <a:rPr lang="zh-TW" altLang="en-US" sz="1400" u="none" strike="noStrike" dirty="0">
                          <a:effectLst/>
                        </a:rPr>
                        <a:t>繁星推薦</a:t>
                      </a:r>
                      <a:r>
                        <a:rPr lang="en-US" altLang="zh-TW" sz="1400" u="none" strike="noStrike" dirty="0">
                          <a:effectLst/>
                        </a:rPr>
                        <a:t>21%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400" u="none" strike="noStrike" dirty="0">
                          <a:effectLst/>
                        </a:rPr>
                        <a:t>20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95511264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rtl="0" fontAlgn="b"/>
                      <a:r>
                        <a:rPr lang="zh-TW" altLang="en-US" sz="1400" u="none" strike="noStrike" dirty="0">
                          <a:effectLst/>
                        </a:rPr>
                        <a:t>體育績優</a:t>
                      </a:r>
                      <a:r>
                        <a:rPr lang="en-US" altLang="zh-TW" sz="1400" u="none" strike="noStrike" dirty="0">
                          <a:effectLst/>
                        </a:rPr>
                        <a:t>1%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400" u="none" strike="noStrike" dirty="0">
                          <a:effectLst/>
                        </a:rPr>
                        <a:t>1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9844578"/>
                  </a:ext>
                </a:extLst>
              </a:tr>
              <a:tr h="117079">
                <a:tc>
                  <a:txBody>
                    <a:bodyPr/>
                    <a:lstStyle/>
                    <a:p>
                      <a:pPr algn="ctr" rtl="0" fontAlgn="b"/>
                      <a:r>
                        <a:rPr lang="zh-TW" altLang="en-US" sz="1400" u="none" strike="noStrike" dirty="0">
                          <a:effectLst/>
                        </a:rPr>
                        <a:t>總計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>
                          <a:effectLst/>
                        </a:rPr>
                        <a:t>94</a:t>
                      </a:r>
                      <a:endParaRPr lang="en-US" altLang="zh-TW" sz="1400" b="1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537354"/>
                  </a:ext>
                </a:extLst>
              </a:tr>
            </a:tbl>
          </a:graphicData>
        </a:graphic>
      </p:graphicFrame>
      <p:pic>
        <p:nvPicPr>
          <p:cNvPr id="4" name="圖片 3">
            <a:extLst>
              <a:ext uri="{FF2B5EF4-FFF2-40B4-BE49-F238E27FC236}">
                <a16:creationId xmlns:a16="http://schemas.microsoft.com/office/drawing/2014/main" id="{214A09E6-D722-4CE5-9EF0-CA166EC6BF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0045" y="3236002"/>
            <a:ext cx="1600200" cy="166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4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716;p62"/>
          <p:cNvSpPr txBox="1">
            <a:spLocks/>
          </p:cNvSpPr>
          <p:nvPr/>
        </p:nvSpPr>
        <p:spPr>
          <a:xfrm>
            <a:off x="551894" y="692833"/>
            <a:ext cx="4953556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>
              <a:buClr>
                <a:prstClr val="black"/>
              </a:buClr>
            </a:pPr>
            <a:r>
              <a:rPr lang="zh-TW" altLang="en-US" sz="4800" b="1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課程規劃</a:t>
            </a:r>
          </a:p>
        </p:txBody>
      </p:sp>
      <p:sp>
        <p:nvSpPr>
          <p:cNvPr id="15" name="矩形 14"/>
          <p:cNvSpPr/>
          <p:nvPr/>
        </p:nvSpPr>
        <p:spPr>
          <a:xfrm>
            <a:off x="0" y="1329333"/>
            <a:ext cx="3060000" cy="36000"/>
          </a:xfrm>
          <a:prstGeom prst="rect">
            <a:avLst/>
          </a:prstGeom>
          <a:solidFill>
            <a:srgbClr val="C1AA65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zh-TW" altLang="en-US" kern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grpSp>
        <p:nvGrpSpPr>
          <p:cNvPr id="26" name="群組 25"/>
          <p:cNvGrpSpPr/>
          <p:nvPr/>
        </p:nvGrpSpPr>
        <p:grpSpPr>
          <a:xfrm>
            <a:off x="446195" y="1042082"/>
            <a:ext cx="8380832" cy="5583041"/>
            <a:chOff x="1023903" y="-342935"/>
            <a:chExt cx="9068851" cy="6863283"/>
          </a:xfrm>
        </p:grpSpPr>
        <p:sp>
          <p:nvSpPr>
            <p:cNvPr id="10" name="橢圓 9"/>
            <p:cNvSpPr/>
            <p:nvPr/>
          </p:nvSpPr>
          <p:spPr>
            <a:xfrm>
              <a:off x="3301800" y="1705422"/>
              <a:ext cx="4496359" cy="449635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 sz="160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3895865" y="3003827"/>
              <a:ext cx="3308230" cy="6583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zh-TW" altLang="en-US" sz="3200" b="1" u="sng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基礎與核心課程</a:t>
              </a:r>
            </a:p>
          </p:txBody>
        </p:sp>
        <p:sp>
          <p:nvSpPr>
            <p:cNvPr id="4" name="矩形 3"/>
            <p:cNvSpPr/>
            <p:nvPr/>
          </p:nvSpPr>
          <p:spPr>
            <a:xfrm>
              <a:off x="3975358" y="3710812"/>
              <a:ext cx="3105341" cy="12485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00000"/>
                </a:lnSpc>
              </a:pPr>
              <a:r>
                <a:rPr lang="zh-TW" altLang="en-US" sz="20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普通生物學及實驗、</a:t>
              </a:r>
              <a:br>
                <a:rPr lang="en-US" altLang="zh-TW" sz="20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</a:br>
              <a:r>
                <a:rPr lang="zh-TW" altLang="en-US" sz="20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生物化學、遺傳學及實驗、生物統計學及實習</a:t>
              </a:r>
            </a:p>
          </p:txBody>
        </p:sp>
        <p:sp>
          <p:nvSpPr>
            <p:cNvPr id="22" name="橢圓 21"/>
            <p:cNvSpPr/>
            <p:nvPr/>
          </p:nvSpPr>
          <p:spPr>
            <a:xfrm>
              <a:off x="1023903" y="3383684"/>
              <a:ext cx="2882742" cy="2882742"/>
            </a:xfrm>
            <a:prstGeom prst="ellipse">
              <a:avLst/>
            </a:prstGeom>
            <a:solidFill>
              <a:schemeClr val="accent2">
                <a:alpha val="9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 sz="160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3" name="橢圓 22"/>
            <p:cNvSpPr/>
            <p:nvPr/>
          </p:nvSpPr>
          <p:spPr>
            <a:xfrm>
              <a:off x="5571494" y="-342935"/>
              <a:ext cx="2882742" cy="2882742"/>
            </a:xfrm>
            <a:prstGeom prst="ellipse">
              <a:avLst/>
            </a:prstGeom>
            <a:solidFill>
              <a:schemeClr val="accent4">
                <a:lumMod val="75000"/>
                <a:alpha val="9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 sz="160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5" name="橢圓 24"/>
            <p:cNvSpPr/>
            <p:nvPr/>
          </p:nvSpPr>
          <p:spPr>
            <a:xfrm>
              <a:off x="7210012" y="3637606"/>
              <a:ext cx="2882742" cy="2882742"/>
            </a:xfrm>
            <a:prstGeom prst="ellipse">
              <a:avLst/>
            </a:prstGeom>
            <a:solidFill>
              <a:srgbClr val="C1AA65">
                <a:alpha val="9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 sz="160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717391" y="4096816"/>
              <a:ext cx="1531999" cy="5675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400" b="1" u="sng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生醫科技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1392735" y="4676992"/>
              <a:ext cx="2065085" cy="1021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6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生物技術學及實習分子生物學、微生物學、專題討論</a:t>
              </a:r>
            </a:p>
          </p:txBody>
        </p:sp>
        <p:sp>
          <p:nvSpPr>
            <p:cNvPr id="5" name="矩形 4"/>
            <p:cNvSpPr/>
            <p:nvPr/>
          </p:nvSpPr>
          <p:spPr>
            <a:xfrm>
              <a:off x="6083092" y="956398"/>
              <a:ext cx="1859546" cy="1021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6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生態學及實驗</a:t>
              </a:r>
              <a:endParaRPr lang="en-US" altLang="zh-TW" sz="1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16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演化學</a:t>
              </a:r>
              <a:endParaRPr lang="en-US" altLang="zh-TW" sz="1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16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專題討論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6151091" y="352303"/>
              <a:ext cx="1865043" cy="5675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400" b="1" u="sng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生物多樣性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7388640" y="4847969"/>
              <a:ext cx="2525486" cy="13242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6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植物生理學及實驗</a:t>
              </a:r>
              <a:endParaRPr lang="en-US" altLang="zh-TW" sz="1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16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動物生理學及實驗</a:t>
              </a:r>
              <a:endParaRPr lang="en-US" altLang="zh-TW" sz="1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16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細胞生物學</a:t>
              </a:r>
              <a:endParaRPr lang="en-US" altLang="zh-TW" sz="1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16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專題討論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7943497" y="4324749"/>
              <a:ext cx="865912" cy="5675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400" b="1" u="sng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生理</a:t>
              </a:r>
            </a:p>
          </p:txBody>
        </p:sp>
      </p:grpSp>
      <p:pic>
        <p:nvPicPr>
          <p:cNvPr id="30" name="Picture 2" descr="https://logo.nchu.edu.tw/2020basic/PNG/03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60" y="405567"/>
            <a:ext cx="2034933" cy="5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061" y="347227"/>
            <a:ext cx="640079" cy="6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0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https://logo.nchu.edu.tw/2020basic/PNG/03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60" y="405567"/>
            <a:ext cx="2034933" cy="5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1716;p62"/>
          <p:cNvSpPr txBox="1">
            <a:spLocks/>
          </p:cNvSpPr>
          <p:nvPr/>
        </p:nvSpPr>
        <p:spPr>
          <a:xfrm>
            <a:off x="660224" y="1060476"/>
            <a:ext cx="5172631" cy="482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>
              <a:buClr>
                <a:prstClr val="black"/>
              </a:buClr>
            </a:pPr>
            <a:r>
              <a:rPr lang="zh-TW" altLang="en-US" sz="4800" b="1" kern="0" dirty="0">
                <a:solidFill>
                  <a:prstClr val="black"/>
                </a:solidFill>
                <a:latin typeface="+mn-lt"/>
                <a:ea typeface="標楷體" panose="03000509000000000000" pitchFamily="65" charset="-120"/>
              </a:rPr>
              <a:t>特色課程</a:t>
            </a:r>
            <a:endParaRPr lang="en-US" altLang="zh-TW" sz="4800" b="1" kern="0" dirty="0">
              <a:solidFill>
                <a:prstClr val="black"/>
              </a:solidFill>
              <a:latin typeface="+mn-lt"/>
              <a:ea typeface="標楷體" panose="03000509000000000000" pitchFamily="65" charset="-120"/>
            </a:endParaRPr>
          </a:p>
          <a:p>
            <a:pPr>
              <a:buClr>
                <a:prstClr val="black"/>
              </a:buClr>
            </a:pPr>
            <a:r>
              <a:rPr lang="zh-TW" altLang="en-US" sz="3200" b="1" kern="0" dirty="0">
                <a:solidFill>
                  <a:srgbClr val="C1AA65"/>
                </a:solidFill>
                <a:latin typeface="+mn-lt"/>
                <a:ea typeface="標楷體" panose="03000509000000000000" pitchFamily="65" charset="-120"/>
              </a:rPr>
              <a:t>博物館與生物多樣性</a:t>
            </a:r>
          </a:p>
        </p:txBody>
      </p:sp>
      <p:sp>
        <p:nvSpPr>
          <p:cNvPr id="21" name="矩形 20"/>
          <p:cNvSpPr/>
          <p:nvPr/>
        </p:nvSpPr>
        <p:spPr>
          <a:xfrm>
            <a:off x="792000" y="2082853"/>
            <a:ext cx="7560000" cy="36000"/>
          </a:xfrm>
          <a:prstGeom prst="rect">
            <a:avLst/>
          </a:prstGeom>
          <a:solidFill>
            <a:srgbClr val="C1AA65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zh-TW" altLang="en-US" kern="0">
              <a:solidFill>
                <a:prstClr val="white"/>
              </a:solidFill>
              <a:ea typeface="標楷體" panose="03000509000000000000" pitchFamily="65" charset="-120"/>
              <a:sym typeface="Arial"/>
            </a:endParaRPr>
          </a:p>
        </p:txBody>
      </p:sp>
      <p:grpSp>
        <p:nvGrpSpPr>
          <p:cNvPr id="58" name="群組 57"/>
          <p:cNvGrpSpPr/>
          <p:nvPr/>
        </p:nvGrpSpPr>
        <p:grpSpPr>
          <a:xfrm>
            <a:off x="733453" y="2359778"/>
            <a:ext cx="7677094" cy="1477328"/>
            <a:chOff x="551274" y="2359778"/>
            <a:chExt cx="7677094" cy="1477328"/>
          </a:xfrm>
        </p:grpSpPr>
        <p:sp>
          <p:nvSpPr>
            <p:cNvPr id="24" name="矩形 23"/>
            <p:cNvSpPr/>
            <p:nvPr/>
          </p:nvSpPr>
          <p:spPr>
            <a:xfrm>
              <a:off x="2374551" y="2359778"/>
              <a:ext cx="5853817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TW" altLang="en-US" sz="1500" b="1" spc="-150" dirty="0">
                  <a:ea typeface="標楷體" panose="03000509000000000000" pitchFamily="65" charset="-120"/>
                </a:rPr>
                <a:t>藉由各類群多樣性的講解與實作、博物館展示設計、科教解說、教案製作等相關訓練，並搭配野外生態解說實作，讓修課學生了解博物館與生物多樣性的關聯性，以及如何將生物多樣性知識傳遞給社會大眾，提升民眾對於物種與生態保育的正確觀念。</a:t>
              </a:r>
            </a:p>
          </p:txBody>
        </p:sp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74" y="2471375"/>
              <a:ext cx="1692648" cy="1328939"/>
            </a:xfrm>
            <a:prstGeom prst="rect">
              <a:avLst/>
            </a:prstGeom>
          </p:spPr>
        </p:pic>
      </p:grpSp>
      <p:grpSp>
        <p:nvGrpSpPr>
          <p:cNvPr id="57" name="群組 56"/>
          <p:cNvGrpSpPr>
            <a:grpSpLocks noChangeAspect="1"/>
          </p:cNvGrpSpPr>
          <p:nvPr/>
        </p:nvGrpSpPr>
        <p:grpSpPr>
          <a:xfrm>
            <a:off x="702000" y="4078031"/>
            <a:ext cx="7740000" cy="1985146"/>
            <a:chOff x="562298" y="4078031"/>
            <a:chExt cx="6779439" cy="1738782"/>
          </a:xfrm>
        </p:grpSpPr>
        <p:pic>
          <p:nvPicPr>
            <p:cNvPr id="32" name="Picture 2" descr="https://www.nchu.edu.tw/upfile/web/4a9dd0e2abdd711b537cada7f551971a69c1b57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 bwMode="auto">
            <a:xfrm>
              <a:off x="562298" y="4083664"/>
              <a:ext cx="3087248" cy="173314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6" name="群組 55"/>
            <p:cNvGrpSpPr/>
            <p:nvPr/>
          </p:nvGrpSpPr>
          <p:grpSpPr>
            <a:xfrm>
              <a:off x="6398031" y="4078031"/>
              <a:ext cx="943706" cy="1738781"/>
              <a:chOff x="6449307" y="3845652"/>
              <a:chExt cx="1147854" cy="2114924"/>
            </a:xfrm>
          </p:grpSpPr>
          <p:pic>
            <p:nvPicPr>
              <p:cNvPr id="34" name="圖片 3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9307" y="5020769"/>
                <a:ext cx="1147854" cy="939807"/>
              </a:xfrm>
              <a:prstGeom prst="rect">
                <a:avLst/>
              </a:prstGeom>
            </p:spPr>
          </p:pic>
          <p:pic>
            <p:nvPicPr>
              <p:cNvPr id="31" name="圖片 3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9307" y="3845652"/>
                <a:ext cx="1122794" cy="1093817"/>
              </a:xfrm>
              <a:prstGeom prst="rect">
                <a:avLst/>
              </a:prstGeom>
            </p:spPr>
          </p:pic>
        </p:grpSp>
        <p:pic>
          <p:nvPicPr>
            <p:cNvPr id="45" name="圖片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19748" y="4083665"/>
              <a:ext cx="2601346" cy="1733148"/>
            </a:xfrm>
            <a:prstGeom prst="rect">
              <a:avLst/>
            </a:prstGeom>
          </p:spPr>
        </p:pic>
      </p:grpSp>
      <p:pic>
        <p:nvPicPr>
          <p:cNvPr id="14" name="圖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061" y="347227"/>
            <a:ext cx="640079" cy="6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0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https://logo.nchu.edu.tw/2020basic/PNG/03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60" y="405567"/>
            <a:ext cx="2034933" cy="5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1716;p62"/>
          <p:cNvSpPr txBox="1">
            <a:spLocks/>
          </p:cNvSpPr>
          <p:nvPr/>
        </p:nvSpPr>
        <p:spPr>
          <a:xfrm>
            <a:off x="660224" y="1340367"/>
            <a:ext cx="7750323" cy="482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>
              <a:buClr>
                <a:prstClr val="black"/>
              </a:buClr>
            </a:pPr>
            <a:r>
              <a:rPr lang="zh-TW" altLang="en-US" sz="4800" b="1" kern="0" dirty="0">
                <a:solidFill>
                  <a:prstClr val="black"/>
                </a:solidFill>
                <a:latin typeface="+mn-lt"/>
                <a:ea typeface="標楷體" panose="03000509000000000000" pitchFamily="65" charset="-120"/>
              </a:rPr>
              <a:t>特色課程</a:t>
            </a:r>
            <a:r>
              <a:rPr lang="en-US" altLang="zh-TW" sz="4800" b="1" kern="0" dirty="0">
                <a:solidFill>
                  <a:prstClr val="black"/>
                </a:solidFill>
                <a:latin typeface="+mn-lt"/>
                <a:ea typeface="標楷體" panose="03000509000000000000" pitchFamily="65" charset="-120"/>
              </a:rPr>
              <a:t> - </a:t>
            </a:r>
            <a:r>
              <a:rPr lang="zh-TW" altLang="en-US" sz="3200" b="1" kern="0" dirty="0">
                <a:solidFill>
                  <a:srgbClr val="C1AA65"/>
                </a:solidFill>
                <a:latin typeface="+mn-lt"/>
                <a:ea typeface="標楷體" panose="03000509000000000000" pitchFamily="65" charset="-120"/>
              </a:rPr>
              <a:t>水域生態調查</a:t>
            </a:r>
          </a:p>
        </p:txBody>
      </p:sp>
      <p:sp>
        <p:nvSpPr>
          <p:cNvPr id="21" name="矩形 20"/>
          <p:cNvSpPr/>
          <p:nvPr/>
        </p:nvSpPr>
        <p:spPr>
          <a:xfrm>
            <a:off x="792000" y="2082853"/>
            <a:ext cx="7560000" cy="36000"/>
          </a:xfrm>
          <a:prstGeom prst="rect">
            <a:avLst/>
          </a:prstGeom>
          <a:solidFill>
            <a:srgbClr val="C1AA65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zh-TW" altLang="en-US" kern="0">
              <a:solidFill>
                <a:prstClr val="white"/>
              </a:solidFill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92000" y="2359778"/>
            <a:ext cx="7618547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1500" b="1" spc="-150" dirty="0">
                <a:ea typeface="標楷體" panose="03000509000000000000" pitchFamily="65" charset="-120"/>
              </a:rPr>
              <a:t>講授水域生態系</a:t>
            </a:r>
            <a:r>
              <a:rPr lang="en-US" altLang="zh-TW" sz="1500" b="1" spc="-150" dirty="0">
                <a:ea typeface="標楷體" panose="03000509000000000000" pitchFamily="65" charset="-120"/>
              </a:rPr>
              <a:t>(</a:t>
            </a:r>
            <a:r>
              <a:rPr lang="zh-TW" altLang="en-US" sz="1500" b="1" spc="-150" dirty="0">
                <a:ea typeface="標楷體" panose="03000509000000000000" pitchFamily="65" charset="-120"/>
              </a:rPr>
              <a:t>海洋、湖泊、溪流或溼地</a:t>
            </a:r>
            <a:r>
              <a:rPr lang="en-US" altLang="zh-TW" sz="1500" b="1" spc="-150" dirty="0">
                <a:ea typeface="標楷體" panose="03000509000000000000" pitchFamily="65" charset="-120"/>
              </a:rPr>
              <a:t>)</a:t>
            </a:r>
            <a:r>
              <a:rPr lang="zh-TW" altLang="en-US" sz="1500" b="1" spc="-150" dirty="0">
                <a:ea typeface="標楷體" panose="03000509000000000000" pitchFamily="65" charset="-120"/>
              </a:rPr>
              <a:t>常見生物形態分類和生態習性，參訪博物館展場、標本蒐藏室及水族研究設施，實際調查水域生態系的物種組成與環境因子，熟悉標本製作流程，學習水域生態調查技術，深入認識水域生物多樣性</a:t>
            </a:r>
          </a:p>
        </p:txBody>
      </p:sp>
      <p:grpSp>
        <p:nvGrpSpPr>
          <p:cNvPr id="4" name="群組 3"/>
          <p:cNvGrpSpPr>
            <a:grpSpLocks noChangeAspect="1"/>
          </p:cNvGrpSpPr>
          <p:nvPr/>
        </p:nvGrpSpPr>
        <p:grpSpPr>
          <a:xfrm>
            <a:off x="702000" y="3731782"/>
            <a:ext cx="7740000" cy="1885804"/>
            <a:chOff x="879583" y="3731782"/>
            <a:chExt cx="7949571" cy="1936865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05" b="7776"/>
            <a:stretch/>
          </p:blipFill>
          <p:spPr>
            <a:xfrm>
              <a:off x="879583" y="3731782"/>
              <a:ext cx="3431319" cy="1930400"/>
            </a:xfrm>
            <a:prstGeom prst="rect">
              <a:avLst/>
            </a:prstGeom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4393460" y="3731782"/>
              <a:ext cx="2901142" cy="1936865"/>
            </a:xfrm>
            <a:prstGeom prst="rect">
              <a:avLst/>
            </a:prstGeom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7160" y="3731782"/>
              <a:ext cx="1451994" cy="1936865"/>
            </a:xfrm>
            <a:prstGeom prst="rect">
              <a:avLst/>
            </a:prstGeom>
          </p:spPr>
        </p:pic>
      </p:grpSp>
      <p:pic>
        <p:nvPicPr>
          <p:cNvPr id="22" name="圖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81" y="347227"/>
            <a:ext cx="640079" cy="6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0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https://logo.nchu.edu.tw/2020basic/PNG/03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60" y="405567"/>
            <a:ext cx="2034933" cy="5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1716;p62"/>
          <p:cNvSpPr txBox="1">
            <a:spLocks/>
          </p:cNvSpPr>
          <p:nvPr/>
        </p:nvSpPr>
        <p:spPr>
          <a:xfrm>
            <a:off x="660224" y="1340367"/>
            <a:ext cx="7750323" cy="482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>
              <a:buClr>
                <a:prstClr val="black"/>
              </a:buClr>
            </a:pPr>
            <a:r>
              <a:rPr lang="zh-TW" altLang="en-US" sz="4800" b="1" kern="0" dirty="0">
                <a:solidFill>
                  <a:prstClr val="black"/>
                </a:solidFill>
                <a:latin typeface="+mn-lt"/>
                <a:ea typeface="標楷體" panose="03000509000000000000" pitchFamily="65" charset="-120"/>
              </a:rPr>
              <a:t>特色課程</a:t>
            </a:r>
            <a:r>
              <a:rPr lang="en-US" altLang="zh-TW" sz="4800" b="1" kern="0" dirty="0">
                <a:solidFill>
                  <a:prstClr val="black"/>
                </a:solidFill>
                <a:latin typeface="+mn-lt"/>
                <a:ea typeface="標楷體" panose="03000509000000000000" pitchFamily="65" charset="-120"/>
              </a:rPr>
              <a:t> - </a:t>
            </a:r>
            <a:r>
              <a:rPr lang="zh-TW" altLang="en-US" sz="3200" b="1" kern="0" dirty="0">
                <a:solidFill>
                  <a:srgbClr val="C1AA65"/>
                </a:solidFill>
                <a:latin typeface="+mn-lt"/>
                <a:ea typeface="標楷體" panose="03000509000000000000" pitchFamily="65" charset="-120"/>
              </a:rPr>
              <a:t>植物組織培養暨實驗</a:t>
            </a:r>
          </a:p>
        </p:txBody>
      </p:sp>
      <p:sp>
        <p:nvSpPr>
          <p:cNvPr id="21" name="矩形 20"/>
          <p:cNvSpPr/>
          <p:nvPr/>
        </p:nvSpPr>
        <p:spPr>
          <a:xfrm>
            <a:off x="792000" y="2082853"/>
            <a:ext cx="7560000" cy="36000"/>
          </a:xfrm>
          <a:prstGeom prst="rect">
            <a:avLst/>
          </a:prstGeom>
          <a:solidFill>
            <a:srgbClr val="C1AA65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zh-TW" altLang="en-US" kern="0">
              <a:solidFill>
                <a:prstClr val="white"/>
              </a:solidFill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92000" y="2359778"/>
            <a:ext cx="761854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1500" b="1" spc="-150" dirty="0">
                <a:ea typeface="標楷體" panose="03000509000000000000" pitchFamily="65" charset="-120"/>
              </a:rPr>
              <a:t>講授植物組織培養基本原理、與實際操作技術。包括根器官培養、癒合組織誘導、器官發生、生長點培養、試管內繁殖、單倍體培育、細胞懸浮培養等。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1" y="3385533"/>
            <a:ext cx="2574599" cy="1716399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8"/>
          <a:stretch/>
        </p:blipFill>
        <p:spPr>
          <a:xfrm>
            <a:off x="3324072" y="3385533"/>
            <a:ext cx="2938581" cy="1715197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125" y="3385534"/>
            <a:ext cx="2127903" cy="1715196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81" y="347227"/>
            <a:ext cx="640079" cy="6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6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https://logo.nchu.edu.tw/2020basic/PNG/03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60" y="405567"/>
            <a:ext cx="2034933" cy="5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1716;p62"/>
          <p:cNvSpPr txBox="1">
            <a:spLocks/>
          </p:cNvSpPr>
          <p:nvPr/>
        </p:nvSpPr>
        <p:spPr>
          <a:xfrm>
            <a:off x="660224" y="981567"/>
            <a:ext cx="7750323" cy="482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>
              <a:buClr>
                <a:prstClr val="black"/>
              </a:buClr>
            </a:pPr>
            <a:r>
              <a:rPr lang="zh-TW" altLang="en-US" sz="4800" b="1" kern="0" dirty="0">
                <a:solidFill>
                  <a:prstClr val="black"/>
                </a:solidFill>
                <a:latin typeface="+mn-lt"/>
                <a:ea typeface="標楷體" panose="03000509000000000000" pitchFamily="65" charset="-120"/>
              </a:rPr>
              <a:t>特色課程</a:t>
            </a:r>
            <a:r>
              <a:rPr lang="en-US" altLang="zh-TW" sz="4800" b="1" kern="0" dirty="0">
                <a:solidFill>
                  <a:prstClr val="black"/>
                </a:solidFill>
                <a:latin typeface="+mn-lt"/>
                <a:ea typeface="標楷體" panose="03000509000000000000" pitchFamily="65" charset="-120"/>
              </a:rPr>
              <a:t> - </a:t>
            </a:r>
            <a:r>
              <a:rPr lang="zh-TW" altLang="en-US" sz="3200" b="1" kern="0" dirty="0">
                <a:solidFill>
                  <a:srgbClr val="C1AA65"/>
                </a:solidFill>
                <a:latin typeface="+mn-lt"/>
                <a:ea typeface="標楷體" panose="03000509000000000000" pitchFamily="65" charset="-120"/>
              </a:rPr>
              <a:t>生物技術</a:t>
            </a:r>
          </a:p>
        </p:txBody>
      </p:sp>
      <p:sp>
        <p:nvSpPr>
          <p:cNvPr id="21" name="矩形 20"/>
          <p:cNvSpPr/>
          <p:nvPr/>
        </p:nvSpPr>
        <p:spPr>
          <a:xfrm>
            <a:off x="792000" y="1571062"/>
            <a:ext cx="7560000" cy="36000"/>
          </a:xfrm>
          <a:prstGeom prst="rect">
            <a:avLst/>
          </a:prstGeom>
          <a:solidFill>
            <a:srgbClr val="C1AA65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zh-TW" altLang="en-US" kern="0">
              <a:solidFill>
                <a:prstClr val="white"/>
              </a:solidFill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62727" y="1641928"/>
            <a:ext cx="76185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1600" b="1" dirty="0">
                <a:solidFill>
                  <a:schemeClr val="accent3">
                    <a:lumMod val="75000"/>
                  </a:schemeClr>
                </a:solidFill>
                <a:ea typeface="標楷體" panose="03000509000000000000" pitchFamily="65" charset="-120"/>
              </a:rPr>
              <a:t>介紹生技產程策略與規劃和全球生技產業近況</a:t>
            </a: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064271"/>
              </p:ext>
            </p:extLst>
          </p:nvPr>
        </p:nvGraphicFramePr>
        <p:xfrm>
          <a:off x="792000" y="2029392"/>
          <a:ext cx="7618548" cy="2490403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618212">
                  <a:extLst>
                    <a:ext uri="{9D8B030D-6E8A-4147-A177-3AD203B41FA5}">
                      <a16:colId xmlns:a16="http://schemas.microsoft.com/office/drawing/2014/main" val="3016516833"/>
                    </a:ext>
                  </a:extLst>
                </a:gridCol>
                <a:gridCol w="2546382">
                  <a:extLst>
                    <a:ext uri="{9D8B030D-6E8A-4147-A177-3AD203B41FA5}">
                      <a16:colId xmlns:a16="http://schemas.microsoft.com/office/drawing/2014/main" val="2781425691"/>
                    </a:ext>
                  </a:extLst>
                </a:gridCol>
                <a:gridCol w="4453954">
                  <a:extLst>
                    <a:ext uri="{9D8B030D-6E8A-4147-A177-3AD203B41FA5}">
                      <a16:colId xmlns:a16="http://schemas.microsoft.com/office/drawing/2014/main" val="2360277102"/>
                    </a:ext>
                  </a:extLst>
                </a:gridCol>
              </a:tblGrid>
              <a:tr h="226400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dirty="0">
                          <a:solidFill>
                            <a:srgbClr val="C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ahoma" panose="020B0604030504040204" pitchFamily="34" charset="0"/>
                        </a:rPr>
                        <a:t>課程近五年參訪單位</a:t>
                      </a:r>
                      <a:endParaRPr lang="zh-TW" sz="1400" dirty="0">
                        <a:solidFill>
                          <a:srgbClr val="C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TW" sz="18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TW" sz="18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8111201"/>
                  </a:ext>
                </a:extLst>
              </a:tr>
              <a:tr h="226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地區</a:t>
                      </a:r>
                      <a:endParaRPr lang="zh-TW" sz="14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公家機關</a:t>
                      </a:r>
                      <a:endParaRPr lang="zh-TW" sz="14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民營公司</a:t>
                      </a:r>
                      <a:endParaRPr lang="zh-TW" sz="14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2986897"/>
                  </a:ext>
                </a:extLst>
              </a:tr>
              <a:tr h="6792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新竹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苗栗</a:t>
                      </a:r>
                      <a:endParaRPr lang="zh-TW" sz="14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食品工業研究所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新竹科學園區管理局</a:t>
                      </a:r>
                      <a:endParaRPr lang="zh-TW" sz="14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瑞寶基因公司</a:t>
                      </a:r>
                      <a:r>
                        <a:rPr lang="zh-TW" altLang="en-US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zh-TW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葡萄王生技公司</a:t>
                      </a:r>
                      <a:r>
                        <a:rPr lang="zh-TW" altLang="en-US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zh-TW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科達製藥公司</a:t>
                      </a:r>
                      <a:r>
                        <a:rPr lang="zh-TW" altLang="en-US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zh-TW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新高生物科技公司</a:t>
                      </a:r>
                      <a:r>
                        <a:rPr lang="zh-TW" altLang="en-US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zh-TW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國璽幹細胞公司</a:t>
                      </a:r>
                      <a:r>
                        <a:rPr lang="zh-TW" altLang="en-US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zh-TW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台欣生物科技公司</a:t>
                      </a:r>
                      <a:endParaRPr lang="zh-TW" sz="14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0404892"/>
                  </a:ext>
                </a:extLst>
              </a:tr>
              <a:tr h="9056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台中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彰化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南投</a:t>
                      </a:r>
                      <a:endParaRPr lang="zh-TW" sz="14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中部科學園區管理局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農委會種苗改良繁殖場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農業委員會農業試驗所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中科智慧機器人自造基地</a:t>
                      </a:r>
                      <a:endParaRPr lang="zh-TW" sz="14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永信藥品工業公司</a:t>
                      </a:r>
                      <a:r>
                        <a:rPr lang="zh-TW" altLang="en-US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zh-TW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玉美生技公司</a:t>
                      </a:r>
                      <a:r>
                        <a:rPr lang="zh-TW" altLang="en-US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zh-TW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展壯台大蘭園</a:t>
                      </a:r>
                      <a:r>
                        <a:rPr lang="zh-TW" altLang="en-US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zh-TW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十八養場</a:t>
                      </a:r>
                      <a:r>
                        <a:rPr lang="zh-TW" altLang="en-US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zh-TW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正瀚生技公司</a:t>
                      </a:r>
                      <a:r>
                        <a:rPr lang="zh-TW" altLang="en-US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zh-TW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華廣生技股份有限公司</a:t>
                      </a:r>
                      <a:r>
                        <a:rPr lang="zh-TW" altLang="en-US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zh-TW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味丹生技股份有限公司</a:t>
                      </a:r>
                      <a:endParaRPr lang="zh-TW" sz="14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5782338"/>
                  </a:ext>
                </a:extLst>
              </a:tr>
              <a:tr h="4528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嘉義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台南</a:t>
                      </a:r>
                      <a:endParaRPr lang="zh-TW" sz="14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南部科學園區管理局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國家實驗動物中心</a:t>
                      </a:r>
                      <a:endParaRPr lang="zh-TW" sz="14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港香蘭藥廠</a:t>
                      </a:r>
                      <a:r>
                        <a:rPr lang="zh-TW" altLang="en-US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zh-TW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金穎生物科技公司</a:t>
                      </a:r>
                      <a:r>
                        <a:rPr lang="zh-TW" altLang="en-US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zh-TW" sz="1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東宇生物科技公司</a:t>
                      </a:r>
                      <a:endParaRPr lang="zh-TW" sz="14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5013292"/>
                  </a:ext>
                </a:extLst>
              </a:tr>
            </a:tbl>
          </a:graphicData>
        </a:graphic>
      </p:graphicFrame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2" b="29591"/>
          <a:stretch/>
        </p:blipFill>
        <p:spPr>
          <a:xfrm>
            <a:off x="1950288" y="4617706"/>
            <a:ext cx="5401819" cy="205781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554" y="370746"/>
            <a:ext cx="640079" cy="6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1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logo.nchu.edu.tw/2020basic/PNG/03-1.png">
            <a:extLst>
              <a:ext uri="{FF2B5EF4-FFF2-40B4-BE49-F238E27FC236}">
                <a16:creationId xmlns:a16="http://schemas.microsoft.com/office/drawing/2014/main" id="{91A76675-8761-2AA7-337A-7DA7A8269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404813"/>
            <a:ext cx="20351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E322F918-984F-A6C4-3E82-EAE05B9B45E9}"/>
              </a:ext>
            </a:extLst>
          </p:cNvPr>
          <p:cNvSpPr/>
          <p:nvPr/>
        </p:nvSpPr>
        <p:spPr>
          <a:xfrm>
            <a:off x="792163" y="1571625"/>
            <a:ext cx="7559675" cy="34925"/>
          </a:xfrm>
          <a:prstGeom prst="rect">
            <a:avLst/>
          </a:prstGeom>
          <a:solidFill>
            <a:srgbClr val="C1AA65"/>
          </a:solidFill>
          <a:ln w="19050" cap="rnd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buClr>
                <a:srgbClr val="000000"/>
              </a:buClr>
              <a:defRPr/>
            </a:pPr>
            <a:endParaRPr lang="zh-TW" altLang="en-US" kern="0">
              <a:solidFill>
                <a:prstClr val="white"/>
              </a:solidFill>
              <a:latin typeface="Arial" panose="020B0604020202020204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52228" name="圖片 11">
            <a:extLst>
              <a:ext uri="{FF2B5EF4-FFF2-40B4-BE49-F238E27FC236}">
                <a16:creationId xmlns:a16="http://schemas.microsoft.com/office/drawing/2014/main" id="{59892672-5DF9-94B4-2082-87F4AFAF6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3" y="5819775"/>
            <a:ext cx="639762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圖片 13">
            <a:extLst>
              <a:ext uri="{FF2B5EF4-FFF2-40B4-BE49-F238E27FC236}">
                <a16:creationId xmlns:a16="http://schemas.microsoft.com/office/drawing/2014/main" id="{6A15C21E-CF73-0859-6F5E-820129F96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984250"/>
            <a:ext cx="17684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BC357A80-C73B-DE2C-A1EB-F07CCB91A30D}"/>
              </a:ext>
            </a:extLst>
          </p:cNvPr>
          <p:cNvSpPr txBox="1"/>
          <p:nvPr/>
        </p:nvSpPr>
        <p:spPr>
          <a:xfrm>
            <a:off x="722313" y="801688"/>
            <a:ext cx="6291262" cy="5264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國際交流</a:t>
            </a:r>
            <a:endParaRPr lang="en-US" altLang="zh-TW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  <a:p>
            <a:pPr>
              <a:defRPr/>
            </a:pPr>
            <a:endParaRPr lang="en-US" altLang="zh-TW" sz="1200" dirty="0">
              <a:latin typeface="+mn-lt"/>
              <a:ea typeface="+mn-ea"/>
            </a:endParaRPr>
          </a:p>
          <a:p>
            <a:pPr>
              <a:defRPr/>
            </a:pPr>
            <a:endParaRPr lang="en-US" altLang="zh-TW" sz="1200" dirty="0">
              <a:latin typeface="+mn-lt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u"/>
              <a:defRPr/>
            </a:pPr>
            <a:r>
              <a:rPr lang="zh-TW" altLang="en-US" sz="2400" dirty="0">
                <a:solidFill>
                  <a:srgbClr val="0000FF"/>
                </a:solidFill>
                <a:latin typeface="+mn-lt"/>
                <a:ea typeface="+mn-ea"/>
              </a:rPr>
              <a:t>交換學生計畫：本校海外姊妹校約</a:t>
            </a:r>
            <a:r>
              <a:rPr lang="en-US" altLang="zh-TW" sz="2400" dirty="0">
                <a:solidFill>
                  <a:srgbClr val="0000FF"/>
                </a:solidFill>
                <a:latin typeface="+mn-lt"/>
                <a:ea typeface="+mn-ea"/>
              </a:rPr>
              <a:t>250</a:t>
            </a:r>
            <a:r>
              <a:rPr lang="zh-TW" altLang="en-US" sz="2400" dirty="0">
                <a:solidFill>
                  <a:srgbClr val="0000FF"/>
                </a:solidFill>
                <a:latin typeface="+mn-lt"/>
                <a:ea typeface="+mn-ea"/>
              </a:rPr>
              <a:t>所</a:t>
            </a:r>
            <a:endParaRPr lang="en-US" altLang="zh-TW" sz="2400" dirty="0">
              <a:solidFill>
                <a:srgbClr val="0000FF"/>
              </a:solidFill>
              <a:latin typeface="+mn-lt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u"/>
              <a:defRPr/>
            </a:pPr>
            <a:r>
              <a:rPr lang="zh-TW" altLang="en-US" sz="2400" dirty="0">
                <a:solidFill>
                  <a:srgbClr val="0000FF"/>
                </a:solidFill>
                <a:latin typeface="+mn-lt"/>
                <a:ea typeface="+mn-ea"/>
              </a:rPr>
              <a:t>海外短期課程及活動：海外姊妹校營隊</a:t>
            </a:r>
            <a:endParaRPr lang="en-US" altLang="zh-TW" sz="2400" dirty="0">
              <a:solidFill>
                <a:srgbClr val="0000FF"/>
              </a:solidFill>
              <a:latin typeface="+mn-lt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u"/>
              <a:defRPr/>
            </a:pPr>
            <a:r>
              <a:rPr lang="zh-TW" altLang="en-US" sz="2400" dirty="0">
                <a:solidFill>
                  <a:srgbClr val="0000FF"/>
                </a:solidFill>
                <a:latin typeface="+mn-lt"/>
                <a:ea typeface="+mn-ea"/>
              </a:rPr>
              <a:t>獎學金：學海築夢、學海飛颺、學海惜珠</a:t>
            </a:r>
            <a:endParaRPr lang="en-US" altLang="zh-TW" sz="2400" dirty="0">
              <a:solidFill>
                <a:srgbClr val="0000FF"/>
              </a:solidFill>
              <a:latin typeface="+mn-lt"/>
              <a:ea typeface="+mn-ea"/>
            </a:endParaRPr>
          </a:p>
          <a:p>
            <a:pPr>
              <a:defRPr/>
            </a:pPr>
            <a:br>
              <a:rPr lang="en-US" altLang="zh-TW" sz="2400" dirty="0">
                <a:solidFill>
                  <a:srgbClr val="0000FF"/>
                </a:solidFill>
                <a:latin typeface="+mn-lt"/>
                <a:ea typeface="+mn-ea"/>
              </a:rPr>
            </a:br>
            <a:r>
              <a:rPr lang="zh-TW" altLang="en-US" sz="2400" dirty="0">
                <a:solidFill>
                  <a:srgbClr val="0000FF"/>
                </a:solidFill>
                <a:latin typeface="+mn-lt"/>
                <a:ea typeface="+mn-ea"/>
                <a:hlinkClick r:id="rId5"/>
              </a:rPr>
              <a:t>國際關</a:t>
            </a:r>
            <a:r>
              <a:rPr lang="en-US" altLang="zh-TW" sz="2400" dirty="0">
                <a:solidFill>
                  <a:srgbClr val="0000FF"/>
                </a:solidFill>
                <a:latin typeface="+mn-lt"/>
                <a:ea typeface="+mn-ea"/>
                <a:hlinkClick r:id="rId5"/>
              </a:rPr>
              <a:t>_06</a:t>
            </a:r>
            <a:r>
              <a:rPr lang="zh-TW" altLang="en-US" sz="2400" dirty="0">
                <a:solidFill>
                  <a:srgbClr val="0000FF"/>
                </a:solidFill>
                <a:latin typeface="+mn-lt"/>
                <a:ea typeface="+mn-ea"/>
                <a:hlinkClick r:id="rId5"/>
              </a:rPr>
              <a:t>雙聯學制篇</a:t>
            </a:r>
            <a:br>
              <a:rPr lang="en-US" altLang="zh-TW" sz="2400" dirty="0">
                <a:solidFill>
                  <a:srgbClr val="0000FF"/>
                </a:solidFill>
                <a:latin typeface="+mn-lt"/>
                <a:ea typeface="+mn-ea"/>
                <a:hlinkClick r:id="rId5"/>
              </a:rPr>
            </a:br>
            <a:r>
              <a:rPr lang="zh-TW" altLang="en-US" sz="2400" dirty="0">
                <a:solidFill>
                  <a:srgbClr val="0000FF"/>
                </a:solidFill>
                <a:latin typeface="+mn-lt"/>
                <a:ea typeface="+mn-ea"/>
                <a:hlinkClick r:id="rId6"/>
              </a:rPr>
              <a:t>國際關</a:t>
            </a:r>
            <a:r>
              <a:rPr lang="en-US" altLang="zh-TW" sz="2400" dirty="0">
                <a:solidFill>
                  <a:srgbClr val="0000FF"/>
                </a:solidFill>
                <a:latin typeface="+mn-lt"/>
                <a:ea typeface="+mn-ea"/>
                <a:hlinkClick r:id="rId6"/>
              </a:rPr>
              <a:t>_05</a:t>
            </a:r>
            <a:r>
              <a:rPr lang="zh-TW" altLang="en-US" sz="2400" dirty="0">
                <a:solidFill>
                  <a:srgbClr val="0000FF"/>
                </a:solidFill>
                <a:latin typeface="+mn-lt"/>
                <a:ea typeface="+mn-ea"/>
                <a:hlinkClick r:id="rId6"/>
              </a:rPr>
              <a:t>交換計劃篇</a:t>
            </a:r>
            <a:endParaRPr lang="en-US" altLang="zh-TW" sz="2400" dirty="0">
              <a:solidFill>
                <a:srgbClr val="0000FF"/>
              </a:solidFill>
              <a:latin typeface="+mn-lt"/>
              <a:ea typeface="+mn-ea"/>
            </a:endParaRPr>
          </a:p>
          <a:p>
            <a:pPr>
              <a:defRPr/>
            </a:pPr>
            <a:r>
              <a:rPr lang="zh-TW" altLang="en-US" sz="2400" dirty="0">
                <a:solidFill>
                  <a:srgbClr val="0000FF"/>
                </a:solidFill>
                <a:latin typeface="+mn-lt"/>
                <a:ea typeface="+mn-ea"/>
                <a:hlinkClick r:id="rId7"/>
              </a:rPr>
              <a:t>國際關</a:t>
            </a:r>
            <a:r>
              <a:rPr lang="en-US" altLang="zh-TW" sz="2400" dirty="0">
                <a:solidFill>
                  <a:srgbClr val="0000FF"/>
                </a:solidFill>
                <a:latin typeface="+mn-lt"/>
                <a:ea typeface="+mn-ea"/>
                <a:hlinkClick r:id="rId7"/>
              </a:rPr>
              <a:t>_04</a:t>
            </a:r>
            <a:r>
              <a:rPr lang="zh-TW" altLang="en-US" sz="2400" dirty="0">
                <a:solidFill>
                  <a:srgbClr val="0000FF"/>
                </a:solidFill>
                <a:latin typeface="+mn-lt"/>
                <a:ea typeface="+mn-ea"/>
                <a:hlinkClick r:id="rId7"/>
              </a:rPr>
              <a:t>海外短期課程</a:t>
            </a:r>
            <a:endParaRPr lang="zh-TW" altLang="en-US" sz="2400" dirty="0">
              <a:solidFill>
                <a:srgbClr val="0000FF"/>
              </a:solidFill>
              <a:latin typeface="+mn-lt"/>
              <a:ea typeface="+mn-ea"/>
            </a:endParaRPr>
          </a:p>
          <a:p>
            <a:pPr>
              <a:defRPr/>
            </a:pPr>
            <a:r>
              <a:rPr lang="zh-TW" altLang="en-US" sz="2400" dirty="0">
                <a:solidFill>
                  <a:srgbClr val="0000FF"/>
                </a:solidFill>
                <a:latin typeface="+mn-lt"/>
                <a:ea typeface="+mn-ea"/>
                <a:hlinkClick r:id="rId8"/>
              </a:rPr>
              <a:t>國際關</a:t>
            </a:r>
            <a:r>
              <a:rPr lang="en-US" altLang="zh-TW" sz="2400" dirty="0">
                <a:solidFill>
                  <a:srgbClr val="0000FF"/>
                </a:solidFill>
                <a:latin typeface="+mn-lt"/>
                <a:ea typeface="+mn-ea"/>
                <a:hlinkClick r:id="rId8"/>
              </a:rPr>
              <a:t>_03</a:t>
            </a:r>
            <a:r>
              <a:rPr lang="zh-TW" altLang="en-US" sz="2400" dirty="0">
                <a:solidFill>
                  <a:srgbClr val="0000FF"/>
                </a:solidFill>
                <a:latin typeface="+mn-lt"/>
                <a:ea typeface="+mn-ea"/>
                <a:hlinkClick r:id="rId8"/>
              </a:rPr>
              <a:t>國際學伴篇</a:t>
            </a:r>
            <a:br>
              <a:rPr lang="en-US" altLang="zh-TW" sz="2400" dirty="0">
                <a:solidFill>
                  <a:srgbClr val="0000FF"/>
                </a:solidFill>
                <a:latin typeface="+mn-lt"/>
                <a:ea typeface="+mn-ea"/>
                <a:hlinkClick r:id="rId8"/>
              </a:rPr>
            </a:br>
            <a:r>
              <a:rPr lang="zh-TW" altLang="en-US" sz="2400" dirty="0">
                <a:solidFill>
                  <a:srgbClr val="0000FF"/>
                </a:solidFill>
                <a:latin typeface="+mn-lt"/>
                <a:ea typeface="+mn-ea"/>
                <a:hlinkClick r:id="rId9"/>
              </a:rPr>
              <a:t>國際關</a:t>
            </a:r>
            <a:r>
              <a:rPr lang="en-US" altLang="zh-TW" sz="2400" dirty="0">
                <a:solidFill>
                  <a:srgbClr val="0000FF"/>
                </a:solidFill>
                <a:latin typeface="+mn-lt"/>
                <a:ea typeface="+mn-ea"/>
                <a:hlinkClick r:id="rId9"/>
              </a:rPr>
              <a:t>_02</a:t>
            </a:r>
            <a:r>
              <a:rPr lang="zh-TW" altLang="en-US" sz="2400" dirty="0">
                <a:solidFill>
                  <a:srgbClr val="0000FF"/>
                </a:solidFill>
                <a:latin typeface="+mn-lt"/>
                <a:ea typeface="+mn-ea"/>
                <a:hlinkClick r:id="rId9"/>
              </a:rPr>
              <a:t>國際課程篇</a:t>
            </a:r>
            <a:endParaRPr lang="en-US" altLang="zh-TW" sz="2400" dirty="0">
              <a:solidFill>
                <a:srgbClr val="0000FF"/>
              </a:solidFill>
              <a:latin typeface="+mn-lt"/>
              <a:ea typeface="+mn-ea"/>
            </a:endParaRPr>
          </a:p>
          <a:p>
            <a:pPr>
              <a:defRPr/>
            </a:pPr>
            <a:r>
              <a:rPr lang="zh-TW" altLang="en-US" sz="2400" dirty="0">
                <a:solidFill>
                  <a:srgbClr val="0000FF"/>
                </a:solidFill>
                <a:latin typeface="+mn-lt"/>
                <a:ea typeface="+mn-ea"/>
                <a:hlinkClick r:id="rId10"/>
              </a:rPr>
              <a:t>國際關</a:t>
            </a:r>
            <a:r>
              <a:rPr lang="en-US" altLang="zh-TW" sz="2400" dirty="0">
                <a:solidFill>
                  <a:srgbClr val="0000FF"/>
                </a:solidFill>
                <a:latin typeface="+mn-lt"/>
                <a:ea typeface="+mn-ea"/>
                <a:hlinkClick r:id="rId10"/>
              </a:rPr>
              <a:t>_01</a:t>
            </a:r>
            <a:r>
              <a:rPr lang="zh-TW" altLang="en-US" sz="2400" dirty="0">
                <a:solidFill>
                  <a:srgbClr val="0000FF"/>
                </a:solidFill>
                <a:latin typeface="+mn-lt"/>
                <a:ea typeface="+mn-ea"/>
                <a:hlinkClick r:id="rId10"/>
              </a:rPr>
              <a:t>國際素養篇</a:t>
            </a:r>
            <a:endParaRPr lang="en-US" altLang="zh-TW" sz="2400" dirty="0">
              <a:solidFill>
                <a:srgbClr val="0000FF"/>
              </a:solidFill>
              <a:latin typeface="+mn-lt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u"/>
              <a:defRPr/>
            </a:pPr>
            <a:endParaRPr lang="en-US" altLang="zh-TW" sz="2400" dirty="0">
              <a:solidFill>
                <a:srgbClr val="0000FF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logo.nchu.edu.tw/2020basic/PNG/03-1.png">
            <a:extLst>
              <a:ext uri="{FF2B5EF4-FFF2-40B4-BE49-F238E27FC236}">
                <a16:creationId xmlns:a16="http://schemas.microsoft.com/office/drawing/2014/main" id="{18A24B77-8FB0-CD13-7CEA-7F5B686FB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404813"/>
            <a:ext cx="20351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Google Shape;1716;p62">
            <a:extLst>
              <a:ext uri="{FF2B5EF4-FFF2-40B4-BE49-F238E27FC236}">
                <a16:creationId xmlns:a16="http://schemas.microsoft.com/office/drawing/2014/main" id="{8B753943-21A5-B845-041F-AC24250798D8}"/>
              </a:ext>
            </a:extLst>
          </p:cNvPr>
          <p:cNvSpPr txBox="1">
            <a:spLocks/>
          </p:cNvSpPr>
          <p:nvPr/>
        </p:nvSpPr>
        <p:spPr>
          <a:xfrm>
            <a:off x="792163" y="1749425"/>
            <a:ext cx="7918450" cy="4826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>
              <a:defRPr/>
            </a:pPr>
            <a:r>
              <a:rPr lang="zh-TW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加州大學戴維斯分校</a:t>
            </a:r>
            <a:r>
              <a:rPr lang="en-US" altLang="zh-TW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(</a:t>
            </a:r>
            <a:r>
              <a:rPr lang="en-US" altLang="zh-TW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UCD</a:t>
            </a:r>
            <a:r>
              <a:rPr lang="en-US" altLang="zh-TW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) </a:t>
            </a:r>
            <a:r>
              <a:rPr lang="zh-TW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「</a:t>
            </a:r>
            <a:r>
              <a:rPr lang="en-US" altLang="zh-TW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3+X</a:t>
            </a:r>
            <a:r>
              <a:rPr lang="zh-TW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碩士學位學程」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8CE78285-6D88-696B-8B5E-FE1B8069F089}"/>
              </a:ext>
            </a:extLst>
          </p:cNvPr>
          <p:cNvSpPr/>
          <p:nvPr/>
        </p:nvSpPr>
        <p:spPr>
          <a:xfrm>
            <a:off x="792163" y="1571625"/>
            <a:ext cx="7559675" cy="34925"/>
          </a:xfrm>
          <a:prstGeom prst="rect">
            <a:avLst/>
          </a:prstGeom>
          <a:solidFill>
            <a:srgbClr val="C1AA65"/>
          </a:solidFill>
          <a:ln w="19050" cap="rnd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buClr>
                <a:srgbClr val="000000"/>
              </a:buClr>
              <a:defRPr/>
            </a:pPr>
            <a:endParaRPr lang="zh-TW" altLang="en-US" kern="0">
              <a:solidFill>
                <a:prstClr val="white"/>
              </a:solidFill>
              <a:latin typeface="+mn-lt"/>
              <a:ea typeface="+mn-ea"/>
              <a:sym typeface="Arial"/>
            </a:endParaRPr>
          </a:p>
        </p:txBody>
      </p:sp>
      <p:pic>
        <p:nvPicPr>
          <p:cNvPr id="53253" name="圖片 11">
            <a:extLst>
              <a:ext uri="{FF2B5EF4-FFF2-40B4-BE49-F238E27FC236}">
                <a16:creationId xmlns:a16="http://schemas.microsoft.com/office/drawing/2014/main" id="{F6FE0D73-38E4-ABF8-89E3-97C68EE21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3" y="5819775"/>
            <a:ext cx="639762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圖片 16">
            <a:extLst>
              <a:ext uri="{FF2B5EF4-FFF2-40B4-BE49-F238E27FC236}">
                <a16:creationId xmlns:a16="http://schemas.microsoft.com/office/drawing/2014/main" id="{37D06C6B-3D21-C9E8-C184-24F07B916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2185988"/>
            <a:ext cx="7750175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80FFCB1-2659-0BD8-84A6-A4FD01BC80DF}"/>
              </a:ext>
            </a:extLst>
          </p:cNvPr>
          <p:cNvSpPr/>
          <p:nvPr/>
        </p:nvSpPr>
        <p:spPr>
          <a:xfrm>
            <a:off x="728663" y="700088"/>
            <a:ext cx="4572000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4800" b="1" dirty="0">
                <a:solidFill>
                  <a:srgbClr val="000000"/>
                </a:solidFill>
                <a:latin typeface="+mn-lt"/>
                <a:ea typeface="+mn-ea"/>
              </a:rPr>
              <a:t>學碩計畫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1AB2D5A-F90C-AED7-05BB-0E2BC8AEEA87}"/>
              </a:ext>
            </a:extLst>
          </p:cNvPr>
          <p:cNvSpPr/>
          <p:nvPr/>
        </p:nvSpPr>
        <p:spPr>
          <a:xfrm>
            <a:off x="792163" y="5584825"/>
            <a:ext cx="6821487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600" dirty="0">
                <a:solidFill>
                  <a:srgbClr val="000000"/>
                </a:solidFill>
                <a:latin typeface="+mn-lt"/>
                <a:ea typeface="+mn-ea"/>
              </a:rPr>
              <a:t>為拓展學生視野，增進國際學術合作，加強本校學生與國外大學校院學生之交流學習，本校每年推薦學生至合作之外國大學進修，學生於符合雙方學校畢業資格規定後，分別取得兩校學位。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logo.nchu.edu.tw/2020basic/PNG/03-1.png">
            <a:extLst>
              <a:ext uri="{FF2B5EF4-FFF2-40B4-BE49-F238E27FC236}">
                <a16:creationId xmlns:a16="http://schemas.microsoft.com/office/drawing/2014/main" id="{04407539-61D2-BCDF-39A5-2609B0608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404813"/>
            <a:ext cx="20351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68202964-49AD-C60D-6A77-EEECB36E0685}"/>
              </a:ext>
            </a:extLst>
          </p:cNvPr>
          <p:cNvSpPr/>
          <p:nvPr/>
        </p:nvSpPr>
        <p:spPr>
          <a:xfrm>
            <a:off x="792163" y="1571625"/>
            <a:ext cx="7559675" cy="34925"/>
          </a:xfrm>
          <a:prstGeom prst="rect">
            <a:avLst/>
          </a:prstGeom>
          <a:solidFill>
            <a:srgbClr val="C1AA65"/>
          </a:solidFill>
          <a:ln w="19050" cap="rnd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buClr>
                <a:srgbClr val="000000"/>
              </a:buClr>
              <a:defRPr/>
            </a:pPr>
            <a:endParaRPr lang="zh-TW" altLang="en-US" kern="0">
              <a:solidFill>
                <a:prstClr val="white"/>
              </a:solidFill>
              <a:latin typeface="+mn-ea"/>
              <a:ea typeface="+mn-ea"/>
              <a:sym typeface="Arial"/>
            </a:endParaRPr>
          </a:p>
        </p:txBody>
      </p:sp>
      <p:pic>
        <p:nvPicPr>
          <p:cNvPr id="54276" name="圖片 11">
            <a:extLst>
              <a:ext uri="{FF2B5EF4-FFF2-40B4-BE49-F238E27FC236}">
                <a16:creationId xmlns:a16="http://schemas.microsoft.com/office/drawing/2014/main" id="{39529348-E417-DC76-AE9D-05F369FED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3" y="5819775"/>
            <a:ext cx="639762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BF1D8D1-6B64-E40B-C378-28923281A40C}"/>
              </a:ext>
            </a:extLst>
          </p:cNvPr>
          <p:cNvSpPr txBox="1"/>
          <p:nvPr/>
        </p:nvSpPr>
        <p:spPr>
          <a:xfrm>
            <a:off x="433388" y="1182688"/>
            <a:ext cx="8266112" cy="12001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教育學程</a:t>
            </a:r>
            <a:endParaRPr lang="en-US" altLang="zh-TW" sz="24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zh-TW" altLang="en-US" sz="2400" dirty="0">
                <a:latin typeface="+mn-ea"/>
                <a:ea typeface="+mn-ea"/>
              </a:rPr>
              <a:t>承辦單位：本校師資培育中心</a:t>
            </a:r>
            <a:endParaRPr lang="en-US" altLang="zh-TW" sz="2400" dirty="0">
              <a:latin typeface="+mn-ea"/>
              <a:ea typeface="+mn-ea"/>
            </a:endParaRPr>
          </a:p>
          <a:p>
            <a:pPr>
              <a:defRPr/>
            </a:pPr>
            <a:r>
              <a:rPr lang="zh-TW" altLang="en-US" sz="2400" b="1" dirty="0">
                <a:latin typeface="+mn-ea"/>
                <a:ea typeface="+mn-ea"/>
              </a:rPr>
              <a:t>本系師資支援「中等學校自然科學領域生物專長」相關課程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0951BC0-7D36-B967-2608-388055135F61}"/>
              </a:ext>
            </a:extLst>
          </p:cNvPr>
          <p:cNvSpPr txBox="1"/>
          <p:nvPr/>
        </p:nvSpPr>
        <p:spPr>
          <a:xfrm>
            <a:off x="433388" y="4322763"/>
            <a:ext cx="8266112" cy="23082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400" b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校外實習</a:t>
            </a:r>
            <a:r>
              <a:rPr lang="en-US" altLang="zh-TW" sz="2400" b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(</a:t>
            </a:r>
            <a:r>
              <a:rPr lang="zh-TW" altLang="en-US" sz="2400" b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非本系正式課程</a:t>
            </a:r>
            <a:r>
              <a:rPr lang="en-US" altLang="zh-TW" sz="2400" b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zh-TW" altLang="en-US" sz="2400" dirty="0">
                <a:latin typeface="+mn-ea"/>
                <a:ea typeface="+mn-ea"/>
              </a:rPr>
              <a:t>承辦單位：本校生涯發展中心</a:t>
            </a:r>
            <a:endParaRPr lang="en-US" altLang="zh-TW" sz="2400" dirty="0">
              <a:latin typeface="+mn-ea"/>
              <a:ea typeface="+mn-ea"/>
            </a:endParaRPr>
          </a:p>
          <a:p>
            <a:pPr>
              <a:defRPr/>
            </a:pPr>
            <a:r>
              <a:rPr lang="zh-TW" altLang="en-US" sz="2400" b="1" dirty="0">
                <a:latin typeface="+mn-ea"/>
                <a:ea typeface="+mn-ea"/>
              </a:rPr>
              <a:t>相關實習單位</a:t>
            </a:r>
            <a:r>
              <a:rPr lang="en-US" altLang="zh-TW" sz="2400" b="1" dirty="0">
                <a:latin typeface="+mn-ea"/>
                <a:ea typeface="+mn-ea"/>
              </a:rPr>
              <a:t>：</a:t>
            </a:r>
            <a:r>
              <a:rPr lang="zh-TW" altLang="en-US" sz="2400" b="1" dirty="0">
                <a:latin typeface="+mn-ea"/>
                <a:ea typeface="+mn-ea"/>
              </a:rPr>
              <a:t>自然科學博物館、海洋生物博物館、水產試驗所、特有生物保育研究中心、臺北市立動物園、保育類野生動物收容中心、林業試驗所、國光生物科技、中央研究院、各領域生物技術公司</a:t>
            </a:r>
            <a:r>
              <a:rPr lang="en-US" altLang="zh-TW" sz="2400" b="1" dirty="0">
                <a:latin typeface="+mn-ea"/>
                <a:ea typeface="+mn-ea"/>
              </a:rPr>
              <a:t>…</a:t>
            </a:r>
            <a:r>
              <a:rPr lang="zh-TW" altLang="en-US" sz="2400" b="1" dirty="0">
                <a:latin typeface="+mn-ea"/>
                <a:ea typeface="+mn-ea"/>
              </a:rPr>
              <a:t>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E694466-F4AA-91CF-EA00-D205F23BDCC6}"/>
              </a:ext>
            </a:extLst>
          </p:cNvPr>
          <p:cNvSpPr txBox="1"/>
          <p:nvPr/>
        </p:nvSpPr>
        <p:spPr>
          <a:xfrm>
            <a:off x="433388" y="2373313"/>
            <a:ext cx="8266112" cy="19399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4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研究輔導</a:t>
            </a:r>
            <a:r>
              <a:rPr lang="en-US" altLang="zh-TW" sz="24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(</a:t>
            </a:r>
            <a:r>
              <a:rPr lang="zh-TW" altLang="en-US" sz="24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實驗室實習</a:t>
            </a:r>
            <a:r>
              <a:rPr lang="en-US" altLang="zh-TW" sz="24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zh-TW" altLang="en-US" sz="2400" dirty="0">
                <a:latin typeface="+mn-ea"/>
                <a:ea typeface="+mn-ea"/>
              </a:rPr>
              <a:t>全院</a:t>
            </a:r>
            <a:r>
              <a:rPr lang="en-US" altLang="zh-TW" sz="2400" dirty="0">
                <a:latin typeface="+mn-ea"/>
                <a:ea typeface="+mn-ea"/>
              </a:rPr>
              <a:t>/</a:t>
            </a:r>
            <a:r>
              <a:rPr lang="zh-TW" altLang="en-US" sz="2400" dirty="0">
                <a:latin typeface="+mn-ea"/>
                <a:ea typeface="+mn-ea"/>
              </a:rPr>
              <a:t>系眾多教師具有多元化生命科學領域專長</a:t>
            </a:r>
            <a:endParaRPr lang="en-US" altLang="zh-TW" sz="2400" dirty="0">
              <a:latin typeface="+mn-ea"/>
              <a:ea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zh-TW" altLang="en-US" sz="2400" b="1" dirty="0">
                <a:latin typeface="+mn-ea"/>
                <a:ea typeface="+mn-ea"/>
              </a:rPr>
              <a:t>一條龍式相關課程：生命科學研究簡介、實驗室安全與衛生、專題研究、畢業論文</a:t>
            </a:r>
            <a:endParaRPr lang="en-US" altLang="zh-TW" sz="2400" b="1" dirty="0">
              <a:latin typeface="+mn-ea"/>
              <a:ea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zh-TW" altLang="en-US" sz="2400" b="1" dirty="0">
                <a:latin typeface="+mn-ea"/>
                <a:ea typeface="+mn-ea"/>
              </a:rPr>
              <a:t>大專生研究生計畫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video.nchu.edu.tw/sysdata/album/117/7ffc9f42ec05a42492d4d16305c99337_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90" t="3834" b="9572"/>
          <a:stretch/>
        </p:blipFill>
        <p:spPr bwMode="auto">
          <a:xfrm>
            <a:off x="-996043" y="-43543"/>
            <a:ext cx="9657864" cy="689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4"/>
          <p:cNvSpPr/>
          <p:nvPr/>
        </p:nvSpPr>
        <p:spPr>
          <a:xfrm>
            <a:off x="2448088" y="-20046"/>
            <a:ext cx="7400925" cy="6878046"/>
          </a:xfrm>
          <a:custGeom>
            <a:avLst/>
            <a:gdLst>
              <a:gd name="connsiteX0" fmla="*/ 0 w 5689600"/>
              <a:gd name="connsiteY0" fmla="*/ 0 h 6464300"/>
              <a:gd name="connsiteX1" fmla="*/ 5689600 w 5689600"/>
              <a:gd name="connsiteY1" fmla="*/ 0 h 6464300"/>
              <a:gd name="connsiteX2" fmla="*/ 5689600 w 5689600"/>
              <a:gd name="connsiteY2" fmla="*/ 6464300 h 6464300"/>
              <a:gd name="connsiteX3" fmla="*/ 0 w 5689600"/>
              <a:gd name="connsiteY3" fmla="*/ 6464300 h 6464300"/>
              <a:gd name="connsiteX4" fmla="*/ 0 w 5689600"/>
              <a:gd name="connsiteY4" fmla="*/ 0 h 6464300"/>
              <a:gd name="connsiteX0" fmla="*/ 1752600 w 7442200"/>
              <a:gd name="connsiteY0" fmla="*/ 0 h 6464300"/>
              <a:gd name="connsiteX1" fmla="*/ 7442200 w 7442200"/>
              <a:gd name="connsiteY1" fmla="*/ 0 h 6464300"/>
              <a:gd name="connsiteX2" fmla="*/ 7442200 w 7442200"/>
              <a:gd name="connsiteY2" fmla="*/ 6464300 h 6464300"/>
              <a:gd name="connsiteX3" fmla="*/ 0 w 7442200"/>
              <a:gd name="connsiteY3" fmla="*/ 6464300 h 6464300"/>
              <a:gd name="connsiteX4" fmla="*/ 1752600 w 7442200"/>
              <a:gd name="connsiteY4" fmla="*/ 0 h 6464300"/>
              <a:gd name="connsiteX0" fmla="*/ 4866611 w 10556211"/>
              <a:gd name="connsiteY0" fmla="*/ 0 h 6475838"/>
              <a:gd name="connsiteX1" fmla="*/ 10556211 w 10556211"/>
              <a:gd name="connsiteY1" fmla="*/ 0 h 6475838"/>
              <a:gd name="connsiteX2" fmla="*/ 10556211 w 10556211"/>
              <a:gd name="connsiteY2" fmla="*/ 6464300 h 6475838"/>
              <a:gd name="connsiteX3" fmla="*/ 0 w 10556211"/>
              <a:gd name="connsiteY3" fmla="*/ 6475838 h 6475838"/>
              <a:gd name="connsiteX4" fmla="*/ 4866611 w 10556211"/>
              <a:gd name="connsiteY4" fmla="*/ 0 h 6475838"/>
              <a:gd name="connsiteX0" fmla="*/ 2966779 w 8656379"/>
              <a:gd name="connsiteY0" fmla="*/ 0 h 6475838"/>
              <a:gd name="connsiteX1" fmla="*/ 8656379 w 8656379"/>
              <a:gd name="connsiteY1" fmla="*/ 0 h 6475838"/>
              <a:gd name="connsiteX2" fmla="*/ 8656379 w 8656379"/>
              <a:gd name="connsiteY2" fmla="*/ 6464300 h 6475838"/>
              <a:gd name="connsiteX3" fmla="*/ 0 w 8656379"/>
              <a:gd name="connsiteY3" fmla="*/ 6475838 h 6475838"/>
              <a:gd name="connsiteX4" fmla="*/ 2966779 w 8656379"/>
              <a:gd name="connsiteY4" fmla="*/ 0 h 6475838"/>
              <a:gd name="connsiteX0" fmla="*/ 2081144 w 8656379"/>
              <a:gd name="connsiteY0" fmla="*/ 11538 h 6475838"/>
              <a:gd name="connsiteX1" fmla="*/ 8656379 w 8656379"/>
              <a:gd name="connsiteY1" fmla="*/ 0 h 6475838"/>
              <a:gd name="connsiteX2" fmla="*/ 8656379 w 8656379"/>
              <a:gd name="connsiteY2" fmla="*/ 6464300 h 6475838"/>
              <a:gd name="connsiteX3" fmla="*/ 0 w 8656379"/>
              <a:gd name="connsiteY3" fmla="*/ 6475838 h 6475838"/>
              <a:gd name="connsiteX4" fmla="*/ 2081144 w 8656379"/>
              <a:gd name="connsiteY4" fmla="*/ 11538 h 6475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6379" h="6475838">
                <a:moveTo>
                  <a:pt x="2081144" y="11538"/>
                </a:moveTo>
                <a:lnTo>
                  <a:pt x="8656379" y="0"/>
                </a:lnTo>
                <a:lnTo>
                  <a:pt x="8656379" y="6464300"/>
                </a:lnTo>
                <a:lnTo>
                  <a:pt x="0" y="6475838"/>
                </a:lnTo>
                <a:lnTo>
                  <a:pt x="2081144" y="1153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TW" altLang="en-US" sz="4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415148" y="3360434"/>
            <a:ext cx="37800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pic>
        <p:nvPicPr>
          <p:cNvPr id="22" name="Picture 2" descr="https://logo.nchu.edu.tw/2020basic/PNG/03-1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879" y="2136456"/>
            <a:ext cx="3835821" cy="101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594">
            <a:extLst>
              <a:ext uri="{FF2B5EF4-FFF2-40B4-BE49-F238E27FC236}">
                <a16:creationId xmlns:a16="http://schemas.microsoft.com/office/drawing/2014/main" id="{04F454FF-77A1-46AD-ADE5-3D53695557AF}"/>
              </a:ext>
            </a:extLst>
          </p:cNvPr>
          <p:cNvSpPr txBox="1"/>
          <p:nvPr/>
        </p:nvSpPr>
        <p:spPr>
          <a:xfrm>
            <a:off x="2582213" y="3475318"/>
            <a:ext cx="7281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生命科學院 </a:t>
            </a:r>
            <a:r>
              <a:rPr lang="en-US" altLang="zh-TW" sz="25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 </a:t>
            </a:r>
            <a:r>
              <a:rPr lang="zh-TW" altLang="en-US" sz="25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生命科學系</a:t>
            </a:r>
            <a:r>
              <a:rPr lang="en-US" altLang="zh-TW" sz="25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lang="en-IN" sz="25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865277" y="4150230"/>
            <a:ext cx="403187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2527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主講人：黃皓瑄教授</a:t>
            </a:r>
            <a:r>
              <a:rPr lang="en-US" altLang="zh-TW" sz="2400" b="1" dirty="0">
                <a:solidFill>
                  <a:srgbClr val="2527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400" b="1" dirty="0">
                <a:solidFill>
                  <a:srgbClr val="2527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系主任</a:t>
            </a:r>
            <a:endParaRPr lang="en-US" altLang="zh-TW" sz="2400" b="1" dirty="0">
              <a:solidFill>
                <a:srgbClr val="25272B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88DD504-D22E-428A-ABF7-596D48335C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9991" y="5578934"/>
            <a:ext cx="971686" cy="100026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810" y="5488771"/>
            <a:ext cx="1096592" cy="112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F553202D-3AF4-28BE-F03B-2E2710F0AE00}"/>
              </a:ext>
            </a:extLst>
          </p:cNvPr>
          <p:cNvSpPr txBox="1"/>
          <p:nvPr/>
        </p:nvSpPr>
        <p:spPr>
          <a:xfrm>
            <a:off x="538163" y="4922838"/>
            <a:ext cx="8321675" cy="1265237"/>
          </a:xfrm>
          <a:prstGeom prst="rect">
            <a:avLst/>
          </a:prstGeom>
        </p:spPr>
        <p:txBody>
          <a:bodyPr lIns="0" tIns="79375" rIns="0" bIns="0">
            <a:spAutoFit/>
          </a:bodyPr>
          <a:lstStyle>
            <a:lvl1pPr marL="17463"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ts val="625"/>
              </a:spcBef>
            </a:pPr>
            <a:r>
              <a:rPr lang="zh-TW" altLang="zh-TW" sz="3600">
                <a:latin typeface="標楷體" panose="03000509000000000000" pitchFamily="65" charset="-120"/>
                <a:ea typeface="Noto Sans CJK JP Medium"/>
                <a:cs typeface="Noto Sans CJK JP Medium"/>
              </a:rPr>
              <a:t>臺灣綜合大學系統跨校</a:t>
            </a:r>
            <a:r>
              <a:rPr lang="zh-TW" altLang="en-US" sz="3600">
                <a:latin typeface="標楷體" panose="03000509000000000000" pitchFamily="65" charset="-120"/>
                <a:ea typeface="Noto Sans CJK JP Medium"/>
                <a:cs typeface="Noto Sans CJK JP Medium"/>
              </a:rPr>
              <a:t>「</a:t>
            </a:r>
            <a:r>
              <a:rPr lang="zh-TW" altLang="zh-TW" sz="3600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Noto Sans CJK JP Medium"/>
                <a:cs typeface="Noto Sans CJK JP Medium"/>
              </a:rPr>
              <a:t>雙主修、輔系</a:t>
            </a:r>
            <a:r>
              <a:rPr lang="zh-TW" altLang="en-US" sz="3600" b="1">
                <a:latin typeface="標楷體" panose="03000509000000000000" pitchFamily="65" charset="-120"/>
                <a:ea typeface="Noto Sans CJK JP Medium"/>
                <a:cs typeface="Noto Sans CJK JP Medium"/>
              </a:rPr>
              <a:t>」</a:t>
            </a:r>
            <a:endParaRPr lang="en-US" altLang="zh-TW" sz="3600" b="1">
              <a:latin typeface="標楷體" panose="03000509000000000000" pitchFamily="65" charset="-120"/>
              <a:ea typeface="Noto Sans CJK JP Medium"/>
              <a:cs typeface="Noto Sans CJK JP Medium"/>
            </a:endParaRPr>
          </a:p>
          <a:p>
            <a:pPr>
              <a:spcBef>
                <a:spcPts val="625"/>
              </a:spcBef>
            </a:pPr>
            <a:r>
              <a:rPr lang="zh-TW" altLang="en-US" sz="3600">
                <a:latin typeface="標楷體" panose="03000509000000000000" pitchFamily="65" charset="-120"/>
                <a:ea typeface="Noto Sans CJK JP Medium"/>
                <a:cs typeface="Noto Sans CJK JP Medium"/>
              </a:rPr>
              <a:t>臺灣綜合大學系統「</a:t>
            </a:r>
            <a:r>
              <a:rPr lang="zh-TW" alt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Noto Sans CJK JP Medium"/>
                <a:cs typeface="Noto Sans CJK JP Medium"/>
              </a:rPr>
              <a:t>轉學考</a:t>
            </a:r>
            <a:r>
              <a:rPr lang="zh-TW" altLang="en-US" sz="3600">
                <a:latin typeface="標楷體" panose="03000509000000000000" pitchFamily="65" charset="-120"/>
                <a:ea typeface="Noto Sans CJK JP Medium"/>
                <a:cs typeface="Noto Sans CJK JP Medium"/>
              </a:rPr>
              <a:t>」</a:t>
            </a:r>
            <a:endParaRPr lang="en-US" altLang="zh-TW" sz="3600">
              <a:latin typeface="標楷體" panose="03000509000000000000" pitchFamily="65" charset="-120"/>
              <a:ea typeface="Noto Sans CJK JP Medium"/>
              <a:cs typeface="Noto Sans CJK JP Medium"/>
            </a:endParaRPr>
          </a:p>
        </p:txBody>
      </p:sp>
      <p:pic>
        <p:nvPicPr>
          <p:cNvPr id="55299" name="圖片 10">
            <a:extLst>
              <a:ext uri="{FF2B5EF4-FFF2-40B4-BE49-F238E27FC236}">
                <a16:creationId xmlns:a16="http://schemas.microsoft.com/office/drawing/2014/main" id="{E0D3D6AE-A131-DC58-D36A-B82B5348D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1" r="70000"/>
          <a:stretch>
            <a:fillRect/>
          </a:stretch>
        </p:blipFill>
        <p:spPr bwMode="auto">
          <a:xfrm>
            <a:off x="249238" y="590550"/>
            <a:ext cx="374015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2BB001E-E86E-70AC-F5BF-1A568A58C7EA}"/>
              </a:ext>
            </a:extLst>
          </p:cNvPr>
          <p:cNvSpPr/>
          <p:nvPr/>
        </p:nvSpPr>
        <p:spPr>
          <a:xfrm>
            <a:off x="711200" y="1622425"/>
            <a:ext cx="8205788" cy="584200"/>
          </a:xfrm>
          <a:prstGeom prst="rect">
            <a:avLst/>
          </a:prstGeom>
        </p:spPr>
        <p:txBody>
          <a:bodyPr wrap="none">
            <a:spAutoFit/>
          </a:bodyPr>
          <a:lstStyle>
            <a:lvl1pPr marL="17463"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ts val="625"/>
              </a:spcBef>
            </a:pPr>
            <a:r>
              <a:rPr lang="zh-TW" altLang="en-US" sz="3200" b="1">
                <a:latin typeface="標楷體" panose="03000509000000000000" pitchFamily="65" charset="-120"/>
                <a:ea typeface="Noto Sans CJK JP Medium"/>
                <a:cs typeface="Noto Sans CJK JP Medium"/>
              </a:rPr>
              <a:t>成功大學   中山大學   中興大學 中正大學</a:t>
            </a:r>
          </a:p>
        </p:txBody>
      </p:sp>
      <p:pic>
        <p:nvPicPr>
          <p:cNvPr id="55301" name="Picture 2" descr="https://upload.wikimedia.org/wikipedia/zh/thumb/2/29/National_Sun_Yat-sen_University_logo.svg/250px-National_Sun_Yat-sen_University_logo.svg.png">
            <a:extLst>
              <a:ext uri="{FF2B5EF4-FFF2-40B4-BE49-F238E27FC236}">
                <a16:creationId xmlns:a16="http://schemas.microsoft.com/office/drawing/2014/main" id="{CF5F653C-3D63-B383-4EE2-CE4D5744D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2652713"/>
            <a:ext cx="23812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4" descr="https://upload.wikimedia.org/wikipedia/zh/thumb/8/83/National_Cheng_Kung_University_logo.svg/200px-National_Cheng_Kung_University_logo.svg.png">
            <a:extLst>
              <a:ext uri="{FF2B5EF4-FFF2-40B4-BE49-F238E27FC236}">
                <a16:creationId xmlns:a16="http://schemas.microsoft.com/office/drawing/2014/main" id="{6839C877-F439-6C03-0590-3286E8241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2376488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6" descr="https://upload.wikimedia.org/wikipedia/zh/thumb/4/4b/National_Chung_Hsing_University_logo.svg/150px-National_Chung_Hsing_University_logo.svg.png">
            <a:extLst>
              <a:ext uri="{FF2B5EF4-FFF2-40B4-BE49-F238E27FC236}">
                <a16:creationId xmlns:a16="http://schemas.microsoft.com/office/drawing/2014/main" id="{EC77E857-CA52-2C38-0A73-1B836FA39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2847975"/>
            <a:ext cx="14287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8" descr="https://upload.wikimedia.org/wikipedia/zh/thumb/2/2b/National_Chung_Cheng_University.svg/150px-National_Chung_Cheng_University.svg.png">
            <a:extLst>
              <a:ext uri="{FF2B5EF4-FFF2-40B4-BE49-F238E27FC236}">
                <a16:creationId xmlns:a16="http://schemas.microsoft.com/office/drawing/2014/main" id="{121C3DAF-65FC-DDDE-99AD-C56F0D3C4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2854325"/>
            <a:ext cx="142875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2" descr="https://logo.nchu.edu.tw/2020basic/PNG/03-1.png">
            <a:extLst>
              <a:ext uri="{FF2B5EF4-FFF2-40B4-BE49-F238E27FC236}">
                <a16:creationId xmlns:a16="http://schemas.microsoft.com/office/drawing/2014/main" id="{49C36792-EE8E-1FB3-C665-060B1A76C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404813"/>
            <a:ext cx="20351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815B77B0-512D-41A4-E219-F9312B7E154F}"/>
              </a:ext>
            </a:extLst>
          </p:cNvPr>
          <p:cNvSpPr txBox="1">
            <a:spLocks/>
          </p:cNvSpPr>
          <p:nvPr/>
        </p:nvSpPr>
        <p:spPr>
          <a:xfrm>
            <a:off x="592138" y="595313"/>
            <a:ext cx="5638800" cy="628650"/>
          </a:xfrm>
          <a:prstGeom prst="rect">
            <a:avLst/>
          </a:prstGeom>
        </p:spPr>
        <p:txBody>
          <a:bodyPr lIns="0" tIns="12065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  <a:defRPr/>
            </a:pPr>
            <a:r>
              <a:rPr lang="zh-TW" altLang="en-US" sz="4000" b="1" u="sng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本校多元化學習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7566BAC8-81C6-5C02-1249-D01FEC23B4DD}"/>
              </a:ext>
            </a:extLst>
          </p:cNvPr>
          <p:cNvSpPr txBox="1"/>
          <p:nvPr/>
        </p:nvSpPr>
        <p:spPr>
          <a:xfrm>
            <a:off x="592138" y="1390650"/>
            <a:ext cx="8112125" cy="4511675"/>
          </a:xfrm>
          <a:prstGeom prst="rect">
            <a:avLst/>
          </a:prstGeom>
        </p:spPr>
        <p:txBody>
          <a:bodyPr lIns="0" tIns="79375" rIns="0" bIns="0"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rgbClr val="C1AA65"/>
                </a:solidFill>
                <a:latin typeface="+mn-lt"/>
                <a:ea typeface="+mn-ea"/>
              </a:rPr>
              <a:t>輔系</a:t>
            </a:r>
          </a:p>
          <a:p>
            <a:pPr>
              <a:defRPr/>
            </a:pPr>
            <a:r>
              <a:rPr lang="zh-TW" altLang="en-US" dirty="0">
                <a:latin typeface="+mn-lt"/>
                <a:ea typeface="+mn-ea"/>
              </a:rPr>
              <a:t>同學可自</a:t>
            </a:r>
            <a:r>
              <a:rPr lang="zh-TW" altLang="en-US" dirty="0">
                <a:solidFill>
                  <a:srgbClr val="FF0000"/>
                </a:solidFill>
                <a:latin typeface="+mn-lt"/>
                <a:ea typeface="+mn-ea"/>
              </a:rPr>
              <a:t>第二學年</a:t>
            </a:r>
            <a:r>
              <a:rPr lang="zh-TW" altLang="en-US" dirty="0">
                <a:latin typeface="+mn-lt"/>
                <a:ea typeface="+mn-ea"/>
              </a:rPr>
              <a:t>起，填具申請表附歷年成績單，經主、輔系雙方系主任簽章同意，申請修讀外系的課程作為輔系，接受不同學系、不同課程的薰陶，培養同學的第二專長。只要修完規定的科目及學分，通常</a:t>
            </a:r>
            <a:r>
              <a:rPr lang="zh-TW" altLang="en-US" dirty="0">
                <a:solidFill>
                  <a:srgbClr val="FF0000"/>
                </a:solidFill>
                <a:latin typeface="+mn-lt"/>
                <a:ea typeface="+mn-ea"/>
              </a:rPr>
              <a:t>輔系應修讀外系課程</a:t>
            </a:r>
            <a:r>
              <a:rPr lang="en-US" altLang="zh-TW" dirty="0">
                <a:solidFill>
                  <a:srgbClr val="FF0000"/>
                </a:solidFill>
                <a:latin typeface="+mn-lt"/>
                <a:ea typeface="+mn-ea"/>
              </a:rPr>
              <a:t>20</a:t>
            </a:r>
            <a:r>
              <a:rPr lang="zh-TW" altLang="en-US" dirty="0">
                <a:solidFill>
                  <a:srgbClr val="FF0000"/>
                </a:solidFill>
                <a:latin typeface="+mn-lt"/>
                <a:ea typeface="+mn-ea"/>
              </a:rPr>
              <a:t>個學分以上且成績及格，可取得選讀輔系證明</a:t>
            </a:r>
            <a:r>
              <a:rPr lang="zh-TW" altLang="en-US" dirty="0">
                <a:latin typeface="+mn-lt"/>
                <a:ea typeface="+mn-ea"/>
              </a:rPr>
              <a:t>。</a:t>
            </a:r>
            <a:endParaRPr lang="en-US" altLang="zh-TW" dirty="0">
              <a:latin typeface="+mn-lt"/>
              <a:ea typeface="+mn-ea"/>
            </a:endParaRPr>
          </a:p>
          <a:p>
            <a:pPr>
              <a:defRPr/>
            </a:pPr>
            <a:endParaRPr lang="zh-TW" altLang="en-US" dirty="0">
              <a:latin typeface="+mn-lt"/>
              <a:ea typeface="+mn-ea"/>
            </a:endParaRPr>
          </a:p>
          <a:p>
            <a:pPr>
              <a:defRPr/>
            </a:pPr>
            <a:r>
              <a:rPr lang="zh-TW" altLang="en-US" sz="3600" b="1" dirty="0">
                <a:solidFill>
                  <a:srgbClr val="C1AA65"/>
                </a:solidFill>
                <a:latin typeface="+mn-lt"/>
                <a:ea typeface="+mn-ea"/>
              </a:rPr>
              <a:t>雙主修</a:t>
            </a:r>
          </a:p>
          <a:p>
            <a:pPr>
              <a:defRPr/>
            </a:pPr>
            <a:r>
              <a:rPr lang="zh-TW" altLang="en-US" dirty="0">
                <a:solidFill>
                  <a:srgbClr val="FF0000"/>
                </a:solidFill>
                <a:latin typeface="+mn-lt"/>
                <a:ea typeface="+mn-ea"/>
              </a:rPr>
              <a:t>大學部學生修畢第一學年課程，成績優異</a:t>
            </a:r>
            <a:r>
              <a:rPr lang="zh-TW" altLang="en-US" dirty="0">
                <a:latin typeface="+mn-lt"/>
                <a:ea typeface="+mn-ea"/>
              </a:rPr>
              <a:t>，得自第二學年起，申請加修外系課程，修讀雙主修。修讀雙主修除應修滿本學系規定畢業科目學分外，應至少修滿加修學系全部專業必修科目學分始可取得雙主修資格。如扣除本學系學分後，加修外系專業必修科目學分不足</a:t>
            </a:r>
            <a:r>
              <a:rPr lang="en-US" altLang="zh-TW" dirty="0">
                <a:latin typeface="+mn-lt"/>
                <a:ea typeface="+mn-ea"/>
              </a:rPr>
              <a:t>40</a:t>
            </a:r>
            <a:r>
              <a:rPr lang="zh-TW" altLang="en-US" dirty="0">
                <a:latin typeface="+mn-lt"/>
                <a:ea typeface="+mn-ea"/>
              </a:rPr>
              <a:t>學分，或加修外系專業必修科目學分原本不足</a:t>
            </a:r>
            <a:r>
              <a:rPr lang="en-US" altLang="zh-TW" dirty="0">
                <a:latin typeface="+mn-lt"/>
                <a:ea typeface="+mn-ea"/>
              </a:rPr>
              <a:t>40</a:t>
            </a:r>
            <a:r>
              <a:rPr lang="zh-TW" altLang="en-US" dirty="0">
                <a:latin typeface="+mn-lt"/>
                <a:ea typeface="+mn-ea"/>
              </a:rPr>
              <a:t>學分，應由加外系指定選修科目學分補足之。修完雙主修課程者，學生之成績表、畢業證書中會註明同學完成雙主修學系名稱，學位證書同時授予雙學士學位。如加外系所修之必修科目學分已達輔系規定者，得核給輔系資格。</a:t>
            </a:r>
          </a:p>
        </p:txBody>
      </p:sp>
      <p:pic>
        <p:nvPicPr>
          <p:cNvPr id="56324" name="Picture 2" descr="https://logo.nchu.edu.tw/2020basic/PNG/03-1.png">
            <a:extLst>
              <a:ext uri="{FF2B5EF4-FFF2-40B4-BE49-F238E27FC236}">
                <a16:creationId xmlns:a16="http://schemas.microsoft.com/office/drawing/2014/main" id="{5B87FF7C-E018-75CA-67B4-481628D59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404813"/>
            <a:ext cx="20351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object 2">
            <a:extLst>
              <a:ext uri="{FF2B5EF4-FFF2-40B4-BE49-F238E27FC236}">
                <a16:creationId xmlns:a16="http://schemas.microsoft.com/office/drawing/2014/main" id="{B96FAFAB-179E-DECF-CDC4-DD4059D97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113" y="982663"/>
            <a:ext cx="8297862" cy="520858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endParaRPr lang="zh-TW" altLang="zh-TW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AD1E096-0902-B50C-BFCD-8EC5F4A6EB1C}"/>
              </a:ext>
            </a:extLst>
          </p:cNvPr>
          <p:cNvSpPr/>
          <p:nvPr/>
        </p:nvSpPr>
        <p:spPr>
          <a:xfrm>
            <a:off x="276225" y="334963"/>
            <a:ext cx="6954838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32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輔系</a:t>
            </a:r>
            <a:r>
              <a:rPr lang="zh-TW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、</a:t>
            </a:r>
            <a:r>
              <a:rPr lang="zh-TW" altLang="en-US" sz="32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雙主修</a:t>
            </a:r>
            <a:r>
              <a:rPr lang="zh-TW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、</a:t>
            </a:r>
            <a:r>
              <a:rPr lang="zh-TW" altLang="en-US" sz="32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第二專長</a:t>
            </a:r>
            <a:r>
              <a:rPr lang="zh-TW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、</a:t>
            </a:r>
            <a:r>
              <a:rPr lang="zh-TW" altLang="en-US" sz="32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學分學程</a:t>
            </a:r>
            <a:r>
              <a:rPr lang="zh-TW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</a:t>
            </a:r>
          </a:p>
        </p:txBody>
      </p:sp>
      <p:pic>
        <p:nvPicPr>
          <p:cNvPr id="57348" name="Picture 2" descr="https://logo.nchu.edu.tw/2020basic/PNG/03-1.png">
            <a:extLst>
              <a:ext uri="{FF2B5EF4-FFF2-40B4-BE49-F238E27FC236}">
                <a16:creationId xmlns:a16="http://schemas.microsoft.com/office/drawing/2014/main" id="{48406748-B43A-2E74-84DA-0771C7A23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75" y="334963"/>
            <a:ext cx="20351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十角星形 7">
            <a:extLst>
              <a:ext uri="{FF2B5EF4-FFF2-40B4-BE49-F238E27FC236}">
                <a16:creationId xmlns:a16="http://schemas.microsoft.com/office/drawing/2014/main" id="{874AF7B8-BC1F-F49C-863F-D73E692A7949}"/>
              </a:ext>
            </a:extLst>
          </p:cNvPr>
          <p:cNvSpPr/>
          <p:nvPr/>
        </p:nvSpPr>
        <p:spPr>
          <a:xfrm>
            <a:off x="212725" y="1909763"/>
            <a:ext cx="914400" cy="735012"/>
          </a:xfrm>
          <a:prstGeom prst="star10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/>
              <a:t>推薦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D57FC3-3387-CD79-AADD-7597BD422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825" y="419100"/>
            <a:ext cx="7886700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zh-TW" sz="3600" b="1" dirty="0">
                <a:solidFill>
                  <a:srgbClr val="000000"/>
                </a:solidFill>
                <a:latin typeface="+mn-ea"/>
                <a:ea typeface="+mn-ea"/>
              </a:rPr>
              <a:t>學分學程</a:t>
            </a:r>
            <a:endParaRPr lang="zh-TW" altLang="en-US" sz="3600" dirty="0">
              <a:latin typeface="+mn-ea"/>
              <a:ea typeface="+mn-ea"/>
            </a:endParaRP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D170D601-E3C7-FB53-49CB-71D080D6209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7825" y="2598738"/>
          <a:ext cx="8305800" cy="4114799"/>
        </p:xfrm>
        <a:graphic>
          <a:graphicData uri="http://schemas.openxmlformats.org/drawingml/2006/table">
            <a:tbl>
              <a:tblPr/>
              <a:tblGrid>
                <a:gridCol w="276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0705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solidFill>
                            <a:srgbClr val="FFFFFF"/>
                          </a:solidFill>
                          <a:effectLst/>
                        </a:rPr>
                        <a:t>目前本校開設的學分學程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66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705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>
                          <a:effectLst/>
                        </a:rPr>
                        <a:t>華語教學學程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 dirty="0">
                          <a:effectLst/>
                        </a:rPr>
                        <a:t>環境生物科技學程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>
                          <a:effectLst/>
                        </a:rPr>
                        <a:t>中草藥生物科技學程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285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>
                          <a:effectLst/>
                        </a:rPr>
                        <a:t>國際農業學程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 dirty="0">
                          <a:effectLst/>
                        </a:rPr>
                        <a:t>農村休閒事業管理學程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 dirty="0">
                          <a:effectLst/>
                        </a:rPr>
                        <a:t>農業電子化（Ｅ化）學程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705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>
                          <a:effectLst/>
                        </a:rPr>
                        <a:t>植物健康管理學程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>
                          <a:effectLst/>
                        </a:rPr>
                        <a:t>防災科技學程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>
                          <a:effectLst/>
                        </a:rPr>
                        <a:t>食品加工與管理學程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285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 dirty="0">
                          <a:effectLst/>
                        </a:rPr>
                        <a:t>環境保育及污染防治學程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>
                          <a:effectLst/>
                        </a:rPr>
                        <a:t>植物生物科技學程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>
                          <a:effectLst/>
                        </a:rPr>
                        <a:t>生物資訊學程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285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>
                          <a:effectLst/>
                        </a:rPr>
                        <a:t>動物生物科技學程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>
                          <a:effectLst/>
                        </a:rPr>
                        <a:t>資通安全管理與應用學程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 dirty="0">
                          <a:effectLst/>
                        </a:rPr>
                        <a:t>機光電系統整合學程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5285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>
                          <a:effectLst/>
                        </a:rPr>
                        <a:t>人文數位典藏與加值應用學程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 dirty="0">
                          <a:effectLst/>
                        </a:rPr>
                        <a:t>製造工程學程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300" dirty="0">
                          <a:effectLst/>
                        </a:rPr>
                        <a:t>RFID</a:t>
                      </a:r>
                      <a:r>
                        <a:rPr lang="zh-TW" altLang="en-US" sz="1300" dirty="0">
                          <a:effectLst/>
                        </a:rPr>
                        <a:t>物流與供應鏈應用學程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0705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>
                          <a:effectLst/>
                        </a:rPr>
                        <a:t>積體電路設計學程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>
                          <a:effectLst/>
                        </a:rPr>
                        <a:t>創作與傳播學程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>
                          <a:effectLst/>
                        </a:rPr>
                        <a:t>通訊網路學程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0705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>
                          <a:effectLst/>
                        </a:rPr>
                        <a:t>企業倫理學程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>
                          <a:effectLst/>
                        </a:rPr>
                        <a:t>半導體工程學程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>
                          <a:effectLst/>
                        </a:rPr>
                        <a:t>遙測與空間資訊學程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0705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>
                          <a:effectLst/>
                        </a:rPr>
                        <a:t>奈米科技研究生學程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>
                          <a:effectLst/>
                        </a:rPr>
                        <a:t>生醫奈米科技學程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>
                          <a:effectLst/>
                        </a:rPr>
                        <a:t>綠色科技學程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5285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>
                          <a:effectLst/>
                        </a:rPr>
                        <a:t>雲端計算與服務學程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>
                          <a:effectLst/>
                        </a:rPr>
                        <a:t>產品管理（英文學分）學程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>
                          <a:effectLst/>
                        </a:rPr>
                        <a:t>創意與科技管理（英文學分）學程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8859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>
                          <a:effectLst/>
                        </a:rPr>
                        <a:t>電子商務科技與應用（英文學分）學程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>
                          <a:effectLst/>
                        </a:rPr>
                        <a:t>電子商務管理（英文學分）學程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>
                          <a:effectLst/>
                        </a:rPr>
                        <a:t>數位理財（英文學分）學程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5285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>
                          <a:effectLst/>
                        </a:rPr>
                        <a:t>高科技產業國際金融管理學分學程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 dirty="0">
                          <a:effectLst/>
                        </a:rPr>
                        <a:t> </a:t>
                      </a:r>
                    </a:p>
                  </a:txBody>
                  <a:tcPr marL="56364" marR="56364" marT="11275" marB="112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6797A3E5-85FB-03A3-91AE-92595B6E0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1450975"/>
            <a:ext cx="8367712" cy="1147763"/>
          </a:xfrm>
          <a:prstGeom prst="rect">
            <a:avLst/>
          </a:prstGeom>
          <a:noFill/>
          <a:ln>
            <a:noFill/>
          </a:ln>
          <a:effectLst/>
        </p:spPr>
        <p:txBody>
          <a:bodyPr tIns="158700" bIns="63480" anchor="ctr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zh-TW" altLang="zh-TW" sz="1200" dirty="0">
                <a:solidFill>
                  <a:srgbClr val="000000"/>
                </a:solidFill>
                <a:latin typeface="+mn-lt"/>
                <a:ea typeface="+mn-ea"/>
              </a:rPr>
              <a:t>本校為因應產業發展趨勢或社會需求，針對某類領域專業知識，由單系或跨院系開設專業的套裝課程，大部份的套裝課程約20個學分，這些課程的設計都是跨領域的，開設的目的是為了要提昇學生的跨領域專業能力，修完課程後發給證書。</a:t>
            </a:r>
            <a:endParaRPr lang="zh-TW" altLang="zh-TW" sz="1200" dirty="0">
              <a:latin typeface="+mn-lt"/>
              <a:ea typeface="+mn-ea"/>
            </a:endParaRPr>
          </a:p>
          <a:p>
            <a:pPr>
              <a:defRPr/>
            </a:pPr>
            <a:r>
              <a:rPr lang="zh-TW" altLang="zh-TW" sz="1200" dirty="0">
                <a:solidFill>
                  <a:srgbClr val="000000"/>
                </a:solidFill>
                <a:latin typeface="+mn-lt"/>
                <a:ea typeface="+mn-ea"/>
              </a:rPr>
              <a:t>學程與科、系、所的主要差別，在於學程是一個套裝、模組課程。它能靈活地將有相似專長的師資聚集在一起，因應新的潮流或趨勢。它本身並不授予學位，例如不同系、所的同學均可修習教育學程，只要修畢學程中所要求的課程即可。相關的訊息，請至本校教務處</a:t>
            </a:r>
            <a:r>
              <a:rPr lang="zh-TW" altLang="zh-TW" sz="1200" dirty="0">
                <a:solidFill>
                  <a:srgbClr val="581AD9"/>
                </a:solidFill>
                <a:latin typeface="+mn-lt"/>
                <a:ea typeface="+mn-ea"/>
                <a:hlinkClick r:id="rId2"/>
              </a:rPr>
              <a:t>課務組</a:t>
            </a:r>
            <a:r>
              <a:rPr lang="zh-TW" altLang="zh-TW" sz="1200" dirty="0">
                <a:solidFill>
                  <a:srgbClr val="000000"/>
                </a:solidFill>
                <a:latin typeface="+mn-lt"/>
                <a:ea typeface="+mn-ea"/>
              </a:rPr>
              <a:t>網站查詢。</a:t>
            </a:r>
            <a:endParaRPr lang="zh-TW" altLang="zh-TW" sz="1200" dirty="0">
              <a:latin typeface="+mn-lt"/>
              <a:ea typeface="+mn-ea"/>
            </a:endParaRPr>
          </a:p>
        </p:txBody>
      </p:sp>
      <p:pic>
        <p:nvPicPr>
          <p:cNvPr id="58422" name="Picture 2" descr="https://logo.nchu.edu.tw/2020basic/PNG/03-1.png">
            <a:extLst>
              <a:ext uri="{FF2B5EF4-FFF2-40B4-BE49-F238E27FC236}">
                <a16:creationId xmlns:a16="http://schemas.microsoft.com/office/drawing/2014/main" id="{B72E8C1F-8972-90BD-C780-EF7BFD47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404813"/>
            <a:ext cx="20351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4B1B9492-EF17-4572-CB0B-5BADFA217BD7}"/>
              </a:ext>
            </a:extLst>
          </p:cNvPr>
          <p:cNvSpPr txBox="1">
            <a:spLocks/>
          </p:cNvSpPr>
          <p:nvPr/>
        </p:nvSpPr>
        <p:spPr>
          <a:xfrm>
            <a:off x="401638" y="398463"/>
            <a:ext cx="4289425" cy="628650"/>
          </a:xfrm>
          <a:prstGeom prst="rect">
            <a:avLst/>
          </a:prstGeom>
        </p:spPr>
        <p:txBody>
          <a:bodyPr lIns="0" tIns="1270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lang="zh-TW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輔導學生架構</a:t>
            </a:r>
            <a:r>
              <a:rPr lang="en-US" altLang="zh-TW" sz="4000" b="1" spc="-21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：</a:t>
            </a:r>
            <a:endParaRPr lang="zh-TW" alt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E7E8254-9157-CF61-9489-EAA0BE8D8679}"/>
              </a:ext>
            </a:extLst>
          </p:cNvPr>
          <p:cNvSpPr txBox="1"/>
          <p:nvPr/>
        </p:nvSpPr>
        <p:spPr>
          <a:xfrm>
            <a:off x="461963" y="1011238"/>
            <a:ext cx="8215312" cy="3600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+mn-lt"/>
                <a:ea typeface="+mn-ea"/>
              </a:rPr>
              <a:t>導師群</a:t>
            </a:r>
            <a:r>
              <a:rPr lang="en-US" altLang="zh-TW" sz="3600" b="1" dirty="0">
                <a:solidFill>
                  <a:srgbClr val="C00000"/>
                </a:solidFill>
                <a:latin typeface="+mn-lt"/>
                <a:ea typeface="+mn-ea"/>
              </a:rPr>
              <a:t>(</a:t>
            </a:r>
            <a:r>
              <a:rPr lang="zh-TW" altLang="en-US" sz="3600" b="1" dirty="0">
                <a:solidFill>
                  <a:srgbClr val="C00000"/>
                </a:solidFill>
                <a:latin typeface="+mn-lt"/>
                <a:ea typeface="+mn-ea"/>
              </a:rPr>
              <a:t>全系共</a:t>
            </a:r>
            <a:r>
              <a:rPr lang="en-US" altLang="zh-TW" sz="3600" b="1" dirty="0">
                <a:solidFill>
                  <a:srgbClr val="C00000"/>
                </a:solidFill>
                <a:latin typeface="+mn-lt"/>
                <a:ea typeface="+mn-ea"/>
              </a:rPr>
              <a:t>17</a:t>
            </a:r>
            <a:r>
              <a:rPr lang="zh-TW" altLang="en-US" sz="3600" b="1" dirty="0">
                <a:solidFill>
                  <a:srgbClr val="C00000"/>
                </a:solidFill>
                <a:latin typeface="+mn-lt"/>
                <a:ea typeface="+mn-ea"/>
              </a:rPr>
              <a:t>位</a:t>
            </a:r>
            <a:r>
              <a:rPr lang="en-US" altLang="zh-TW" sz="3600" b="1" dirty="0">
                <a:solidFill>
                  <a:srgbClr val="C00000"/>
                </a:solidFill>
                <a:latin typeface="+mn-lt"/>
                <a:ea typeface="+mn-ea"/>
              </a:rPr>
              <a:t>)</a:t>
            </a:r>
          </a:p>
          <a:p>
            <a:pPr marL="742950" lvl="1" indent="-285750">
              <a:buFont typeface="Wingdings" panose="05000000000000000000" pitchFamily="2" charset="2"/>
              <a:buChar char="p"/>
              <a:defRPr/>
            </a:pPr>
            <a:r>
              <a:rPr lang="zh-TW" altLang="en-US" sz="3200" dirty="0">
                <a:latin typeface="+mn-lt"/>
                <a:ea typeface="+mn-ea"/>
              </a:rPr>
              <a:t>大學部每一年級三位導師</a:t>
            </a:r>
            <a:endParaRPr lang="en-US" altLang="zh-TW" sz="3200" dirty="0">
              <a:latin typeface="+mn-lt"/>
              <a:ea typeface="+mn-ea"/>
            </a:endParaRPr>
          </a:p>
          <a:p>
            <a:pPr marL="742950" lvl="1" indent="-285750">
              <a:buFont typeface="Wingdings" panose="05000000000000000000" pitchFamily="2" charset="2"/>
              <a:buChar char="p"/>
              <a:defRPr/>
            </a:pPr>
            <a:r>
              <a:rPr lang="zh-TW" altLang="en-US" sz="3200" dirty="0">
                <a:latin typeface="+mn-lt"/>
                <a:ea typeface="+mn-ea"/>
              </a:rPr>
              <a:t>大學部二位課業導師</a:t>
            </a:r>
            <a:endParaRPr lang="en-US" altLang="zh-TW" sz="3200" dirty="0">
              <a:latin typeface="+mn-lt"/>
              <a:ea typeface="+mn-ea"/>
            </a:endParaRPr>
          </a:p>
          <a:p>
            <a:pPr marL="742950" lvl="1" indent="-285750">
              <a:buFont typeface="Wingdings" panose="05000000000000000000" pitchFamily="2" charset="2"/>
              <a:buChar char="p"/>
              <a:defRPr/>
            </a:pPr>
            <a:r>
              <a:rPr lang="zh-TW" altLang="en-US" sz="3200" dirty="0">
                <a:latin typeface="+mn-lt"/>
                <a:ea typeface="+mn-ea"/>
              </a:rPr>
              <a:t>研究所每組一位導師</a:t>
            </a:r>
            <a:endParaRPr lang="en-US" altLang="zh-TW" sz="3200" dirty="0">
              <a:latin typeface="+mn-lt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zh-TW" altLang="en-US" sz="3200" b="1" dirty="0">
                <a:solidFill>
                  <a:srgbClr val="0000FF"/>
                </a:solidFill>
                <a:latin typeface="+mn-lt"/>
                <a:ea typeface="+mn-ea"/>
              </a:rPr>
              <a:t>導師個別輔導課程、學習生活及生涯規劃</a:t>
            </a:r>
            <a:endParaRPr lang="en-US" altLang="zh-TW" sz="3200" b="1" dirty="0">
              <a:solidFill>
                <a:srgbClr val="0000FF"/>
              </a:solidFill>
              <a:latin typeface="+mn-lt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zh-TW" altLang="en-US" sz="3200" b="1" dirty="0">
                <a:solidFill>
                  <a:srgbClr val="0000FF"/>
                </a:solidFill>
                <a:latin typeface="+mn-lt"/>
                <a:ea typeface="+mn-ea"/>
              </a:rPr>
              <a:t>每學期舉辦導生活動、師生座談會</a:t>
            </a:r>
            <a:endParaRPr lang="en-US" altLang="zh-TW" sz="3200" b="1" dirty="0">
              <a:solidFill>
                <a:srgbClr val="0000FF"/>
              </a:solidFill>
              <a:latin typeface="+mn-lt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zh-TW" altLang="en-US" sz="3200" b="1" dirty="0">
                <a:solidFill>
                  <a:srgbClr val="0000FF"/>
                </a:solidFill>
                <a:latin typeface="+mn-lt"/>
                <a:ea typeface="+mn-ea"/>
              </a:rPr>
              <a:t>每學期進行成績預警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0A0D537-1409-6A1C-3210-339A0E6602CA}"/>
              </a:ext>
            </a:extLst>
          </p:cNvPr>
          <p:cNvSpPr/>
          <p:nvPr/>
        </p:nvSpPr>
        <p:spPr>
          <a:xfrm>
            <a:off x="882650" y="4606925"/>
            <a:ext cx="6167438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rPr>
              <a:t>※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rPr>
              <a:t>課業輔導</a:t>
            </a:r>
            <a:endParaRPr lang="en-US" altLang="zh-TW" sz="2400" b="1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</a:endParaRPr>
          </a:p>
          <a:p>
            <a:pPr>
              <a:defRPr/>
            </a:pPr>
            <a:r>
              <a:rPr lang="zh-TW" altLang="en-US" sz="2400" dirty="0">
                <a:latin typeface="+mn-lt"/>
                <a:ea typeface="+mn-ea"/>
              </a:rPr>
              <a:t>本校</a:t>
            </a:r>
            <a:r>
              <a:rPr lang="zh-TW" altLang="en-US" sz="2400" b="1" dirty="0">
                <a:latin typeface="+mn-lt"/>
                <a:ea typeface="+mn-ea"/>
              </a:rPr>
              <a:t>學習諮詢服務小老師</a:t>
            </a:r>
            <a:r>
              <a:rPr lang="zh-TW" altLang="en-US" sz="2400" dirty="0">
                <a:latin typeface="+mn-lt"/>
                <a:ea typeface="+mn-ea"/>
              </a:rPr>
              <a:t>：</a:t>
            </a:r>
            <a:endParaRPr lang="en-US" altLang="zh-TW" sz="2400" dirty="0">
              <a:latin typeface="+mn-lt"/>
              <a:ea typeface="+mn-ea"/>
            </a:endParaRPr>
          </a:p>
          <a:p>
            <a:pPr>
              <a:defRPr/>
            </a:pPr>
            <a:r>
              <a:rPr lang="zh-TW" altLang="en-US" sz="2400" dirty="0">
                <a:latin typeface="+mn-lt"/>
                <a:ea typeface="+mn-ea"/>
              </a:rPr>
              <a:t>本系學生擔任</a:t>
            </a:r>
          </a:p>
          <a:p>
            <a:pPr>
              <a:defRPr/>
            </a:pPr>
            <a:r>
              <a:rPr lang="en-US" altLang="zh-TW" sz="2400" dirty="0">
                <a:latin typeface="+mn-lt"/>
                <a:ea typeface="+mn-ea"/>
              </a:rPr>
              <a:t>【</a:t>
            </a:r>
            <a:r>
              <a:rPr lang="zh-TW" altLang="en-US" sz="2400" dirty="0">
                <a:latin typeface="+mn-lt"/>
                <a:ea typeface="+mn-ea"/>
              </a:rPr>
              <a:t>普通生物學</a:t>
            </a:r>
            <a:r>
              <a:rPr lang="en-US" altLang="zh-TW" sz="2400" dirty="0">
                <a:latin typeface="+mn-lt"/>
                <a:ea typeface="+mn-ea"/>
              </a:rPr>
              <a:t>/</a:t>
            </a:r>
            <a:r>
              <a:rPr lang="zh-TW" altLang="en-US" sz="2400" dirty="0">
                <a:latin typeface="+mn-lt"/>
                <a:ea typeface="+mn-ea"/>
              </a:rPr>
              <a:t>生物化學</a:t>
            </a:r>
            <a:r>
              <a:rPr lang="en-US" altLang="zh-TW" sz="2400" dirty="0">
                <a:latin typeface="+mn-lt"/>
                <a:ea typeface="+mn-ea"/>
              </a:rPr>
              <a:t>】</a:t>
            </a:r>
            <a:r>
              <a:rPr lang="zh-TW" altLang="en-US" sz="2400" dirty="0">
                <a:latin typeface="+mn-lt"/>
                <a:ea typeface="+mn-ea"/>
              </a:rPr>
              <a:t>學科小老師</a:t>
            </a:r>
            <a:endParaRPr lang="en-US" altLang="zh-TW" sz="2400" dirty="0">
              <a:latin typeface="+mn-lt"/>
              <a:ea typeface="+mn-ea"/>
            </a:endParaRPr>
          </a:p>
        </p:txBody>
      </p:sp>
      <p:pic>
        <p:nvPicPr>
          <p:cNvPr id="59397" name="圖片 9">
            <a:extLst>
              <a:ext uri="{FF2B5EF4-FFF2-40B4-BE49-F238E27FC236}">
                <a16:creationId xmlns:a16="http://schemas.microsoft.com/office/drawing/2014/main" id="{DE0AC7E6-1D4A-85EC-7ABB-615FC139D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63" y="4095750"/>
            <a:ext cx="261937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2" descr="https://logo.nchu.edu.tw/2020basic/PNG/03-1.png">
            <a:extLst>
              <a:ext uri="{FF2B5EF4-FFF2-40B4-BE49-F238E27FC236}">
                <a16:creationId xmlns:a16="http://schemas.microsoft.com/office/drawing/2014/main" id="{6F165B37-353E-7015-286E-CB1BD25FB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404813"/>
            <a:ext cx="20351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F3A5D7-A7A0-F345-5004-9BD27A314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b="1" dirty="0">
                <a:solidFill>
                  <a:srgbClr val="000000"/>
                </a:solidFill>
                <a:latin typeface="+mn-ea"/>
                <a:ea typeface="+mn-ea"/>
                <a:hlinkClick r:id="rId2"/>
              </a:rPr>
              <a:t>暑期先修班</a:t>
            </a:r>
            <a:endParaRPr lang="zh-TW" altLang="en-US" b="1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pic>
        <p:nvPicPr>
          <p:cNvPr id="60419" name="圖片 3">
            <a:extLst>
              <a:ext uri="{FF2B5EF4-FFF2-40B4-BE49-F238E27FC236}">
                <a16:creationId xmlns:a16="http://schemas.microsoft.com/office/drawing/2014/main" id="{B16DBF31-B9AA-E19E-675B-DA96569EE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" t="6465" r="3613" b="2016"/>
          <a:stretch>
            <a:fillRect/>
          </a:stretch>
        </p:blipFill>
        <p:spPr bwMode="auto">
          <a:xfrm>
            <a:off x="628650" y="1430338"/>
            <a:ext cx="7227888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圖片 4">
            <a:extLst>
              <a:ext uri="{FF2B5EF4-FFF2-40B4-BE49-F238E27FC236}">
                <a16:creationId xmlns:a16="http://schemas.microsoft.com/office/drawing/2014/main" id="{AE95AD06-0889-0651-4C34-35C4DB7F9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" t="2766" r="3221" b="6984"/>
          <a:stretch>
            <a:fillRect/>
          </a:stretch>
        </p:blipFill>
        <p:spPr bwMode="auto">
          <a:xfrm>
            <a:off x="628650" y="4240213"/>
            <a:ext cx="7227888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2" descr="https://logo.nchu.edu.tw/2020basic/PNG/03-1.png">
            <a:extLst>
              <a:ext uri="{FF2B5EF4-FFF2-40B4-BE49-F238E27FC236}">
                <a16:creationId xmlns:a16="http://schemas.microsoft.com/office/drawing/2014/main" id="{398451A2-69E1-38F4-EB3A-45AC3270A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404813"/>
            <a:ext cx="20351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圖片 2">
            <a:extLst>
              <a:ext uri="{FF2B5EF4-FFF2-40B4-BE49-F238E27FC236}">
                <a16:creationId xmlns:a16="http://schemas.microsoft.com/office/drawing/2014/main" id="{079993B7-0B94-12EA-6AA5-A86CF09D1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63" y="1801813"/>
            <a:ext cx="174307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s://logo.nchu.edu.tw/2020basic/PNG/03-1.png">
            <a:extLst>
              <a:ext uri="{FF2B5EF4-FFF2-40B4-BE49-F238E27FC236}">
                <a16:creationId xmlns:a16="http://schemas.microsoft.com/office/drawing/2014/main" id="{3DF58240-04F5-5B3A-0A65-2F9E043D8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404813"/>
            <a:ext cx="20351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Google Shape;1716;p62">
            <a:extLst>
              <a:ext uri="{FF2B5EF4-FFF2-40B4-BE49-F238E27FC236}">
                <a16:creationId xmlns:a16="http://schemas.microsoft.com/office/drawing/2014/main" id="{58674DAB-6C41-1D26-0BE4-2F39E09D1D20}"/>
              </a:ext>
            </a:extLst>
          </p:cNvPr>
          <p:cNvSpPr txBox="1">
            <a:spLocks/>
          </p:cNvSpPr>
          <p:nvPr/>
        </p:nvSpPr>
        <p:spPr>
          <a:xfrm>
            <a:off x="946150" y="506413"/>
            <a:ext cx="2698750" cy="48895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 eaLnBrk="1" fontAlgn="auto" hangingPunct="1">
              <a:buClr>
                <a:prstClr val="black"/>
              </a:buClr>
              <a:defRPr/>
            </a:pPr>
            <a:r>
              <a:rPr lang="zh-TW" altLang="en-US" sz="4800" b="1" kern="0" dirty="0">
                <a:solidFill>
                  <a:prstClr val="black"/>
                </a:solidFill>
                <a:latin typeface="+mn-lt"/>
                <a:ea typeface="標楷體" panose="03000509000000000000" pitchFamily="65" charset="-120"/>
              </a:rPr>
              <a:t>教師亮點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BDB185F-B8AE-BF28-2148-595FA9F759A6}"/>
              </a:ext>
            </a:extLst>
          </p:cNvPr>
          <p:cNvSpPr/>
          <p:nvPr/>
        </p:nvSpPr>
        <p:spPr>
          <a:xfrm flipV="1">
            <a:off x="0" y="1047750"/>
            <a:ext cx="6697663" cy="95250"/>
          </a:xfrm>
          <a:prstGeom prst="rect">
            <a:avLst/>
          </a:prstGeom>
          <a:solidFill>
            <a:srgbClr val="C1AA65"/>
          </a:solidFill>
          <a:ln w="19050" cap="rnd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zh-TW" altLang="en-US" kern="0">
              <a:solidFill>
                <a:prstClr val="white"/>
              </a:solidFill>
              <a:latin typeface="+mn-lt"/>
              <a:sym typeface="Arial"/>
            </a:endParaRPr>
          </a:p>
        </p:txBody>
      </p:sp>
      <p:sp>
        <p:nvSpPr>
          <p:cNvPr id="61445" name="矩形 35">
            <a:extLst>
              <a:ext uri="{FF2B5EF4-FFF2-40B4-BE49-F238E27FC236}">
                <a16:creationId xmlns:a16="http://schemas.microsoft.com/office/drawing/2014/main" id="{26104D64-4D6B-CDBD-711E-18B649F2A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7775" y="681038"/>
            <a:ext cx="29162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TW" altLang="en-US" sz="2000" b="1"/>
              <a:t>教師計畫</a:t>
            </a:r>
          </a:p>
        </p:txBody>
      </p:sp>
      <p:sp>
        <p:nvSpPr>
          <p:cNvPr id="12" name="四角星形 11">
            <a:extLst>
              <a:ext uri="{FF2B5EF4-FFF2-40B4-BE49-F238E27FC236}">
                <a16:creationId xmlns:a16="http://schemas.microsoft.com/office/drawing/2014/main" id="{50C49475-3E98-EE36-8262-6B9391999A9F}"/>
              </a:ext>
            </a:extLst>
          </p:cNvPr>
          <p:cNvSpPr/>
          <p:nvPr/>
        </p:nvSpPr>
        <p:spPr>
          <a:xfrm>
            <a:off x="631825" y="463550"/>
            <a:ext cx="354013" cy="354013"/>
          </a:xfrm>
          <a:prstGeom prst="star4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13" name="四角星形 12">
            <a:extLst>
              <a:ext uri="{FF2B5EF4-FFF2-40B4-BE49-F238E27FC236}">
                <a16:creationId xmlns:a16="http://schemas.microsoft.com/office/drawing/2014/main" id="{975F8FE9-38C6-A7CC-CE48-FE735F11C9F1}"/>
              </a:ext>
            </a:extLst>
          </p:cNvPr>
          <p:cNvSpPr/>
          <p:nvPr/>
        </p:nvSpPr>
        <p:spPr>
          <a:xfrm>
            <a:off x="3544888" y="681038"/>
            <a:ext cx="355600" cy="355600"/>
          </a:xfrm>
          <a:prstGeom prst="star4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61448" name="矩形 9">
            <a:extLst>
              <a:ext uri="{FF2B5EF4-FFF2-40B4-BE49-F238E27FC236}">
                <a16:creationId xmlns:a16="http://schemas.microsoft.com/office/drawing/2014/main" id="{210542A9-C280-9823-92F8-D9E40D108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5338" y="6397625"/>
            <a:ext cx="311785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TW" altLang="en-US" sz="1600" b="1">
                <a:solidFill>
                  <a:srgbClr val="6D6834"/>
                </a:solidFill>
              </a:rPr>
              <a:t>榮獲</a:t>
            </a:r>
            <a:r>
              <a:rPr lang="en-US" altLang="zh-TW" sz="1600" b="1">
                <a:solidFill>
                  <a:srgbClr val="6D6834"/>
                </a:solidFill>
              </a:rPr>
              <a:t>112 </a:t>
            </a:r>
            <a:r>
              <a:rPr lang="zh-TW" altLang="en-US" sz="1600" b="1">
                <a:solidFill>
                  <a:srgbClr val="6D6834"/>
                </a:solidFill>
              </a:rPr>
              <a:t>年度國科會傑出研究獎</a:t>
            </a:r>
          </a:p>
        </p:txBody>
      </p:sp>
      <p:sp>
        <p:nvSpPr>
          <p:cNvPr id="61449" name="矩形 13">
            <a:extLst>
              <a:ext uri="{FF2B5EF4-FFF2-40B4-BE49-F238E27FC236}">
                <a16:creationId xmlns:a16="http://schemas.microsoft.com/office/drawing/2014/main" id="{4A4E8EDC-C801-E7D8-34D5-D8393AFC1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513" y="3732213"/>
            <a:ext cx="2925762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TW" altLang="en-US" sz="1600" b="1">
                <a:solidFill>
                  <a:srgbClr val="6D6834"/>
                </a:solidFill>
              </a:rPr>
              <a:t>榮獲</a:t>
            </a:r>
            <a:r>
              <a:rPr lang="en-US" altLang="zh-TW" sz="1600" b="1">
                <a:solidFill>
                  <a:srgbClr val="6D6834"/>
                </a:solidFill>
              </a:rPr>
              <a:t>102</a:t>
            </a:r>
            <a:r>
              <a:rPr lang="zh-TW" altLang="en-US" sz="1600" b="1">
                <a:solidFill>
                  <a:srgbClr val="6D6834"/>
                </a:solidFill>
              </a:rPr>
              <a:t>及</a:t>
            </a:r>
            <a:r>
              <a:rPr lang="en-US" altLang="zh-TW" sz="1600" b="1">
                <a:solidFill>
                  <a:srgbClr val="6D6834"/>
                </a:solidFill>
              </a:rPr>
              <a:t>107</a:t>
            </a:r>
            <a:r>
              <a:rPr lang="zh-TW" altLang="en-US" sz="1600" b="1">
                <a:solidFill>
                  <a:srgbClr val="6D6834"/>
                </a:solidFill>
              </a:rPr>
              <a:t>年度國科會傑出研究獎</a:t>
            </a:r>
            <a:r>
              <a:rPr lang="zh-TW" altLang="en-US" sz="1600" b="1">
                <a:solidFill>
                  <a:srgbClr val="6D6834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TW" altLang="en-US" sz="1600" b="1">
                <a:solidFill>
                  <a:srgbClr val="6D6834"/>
                </a:solidFill>
              </a:rPr>
              <a:t>教育部第</a:t>
            </a:r>
            <a:r>
              <a:rPr lang="en-US" altLang="zh-TW" sz="1600" b="1">
                <a:solidFill>
                  <a:srgbClr val="6D6834"/>
                </a:solidFill>
              </a:rPr>
              <a:t>69</a:t>
            </a:r>
            <a:r>
              <a:rPr lang="zh-TW" altLang="en-US" sz="1600" b="1">
                <a:solidFill>
                  <a:srgbClr val="6D6834"/>
                </a:solidFill>
              </a:rPr>
              <a:t>屆學術獎</a:t>
            </a:r>
          </a:p>
        </p:txBody>
      </p:sp>
      <p:sp>
        <p:nvSpPr>
          <p:cNvPr id="2" name="流程圖: 抽選 1">
            <a:extLst>
              <a:ext uri="{FF2B5EF4-FFF2-40B4-BE49-F238E27FC236}">
                <a16:creationId xmlns:a16="http://schemas.microsoft.com/office/drawing/2014/main" id="{18089CB7-5A9D-0D00-C118-E619961139FE}"/>
              </a:ext>
            </a:extLst>
          </p:cNvPr>
          <p:cNvSpPr/>
          <p:nvPr/>
        </p:nvSpPr>
        <p:spPr>
          <a:xfrm>
            <a:off x="109538" y="3844925"/>
            <a:ext cx="107950" cy="107950"/>
          </a:xfrm>
          <a:prstGeom prst="flowChartExtract">
            <a:avLst/>
          </a:prstGeom>
          <a:solidFill>
            <a:srgbClr val="6D6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24" name="流程圖: 抽選 23">
            <a:extLst>
              <a:ext uri="{FF2B5EF4-FFF2-40B4-BE49-F238E27FC236}">
                <a16:creationId xmlns:a16="http://schemas.microsoft.com/office/drawing/2014/main" id="{415B6CB3-D6A5-F07B-30A7-452D14A2FDC7}"/>
              </a:ext>
            </a:extLst>
          </p:cNvPr>
          <p:cNvSpPr/>
          <p:nvPr/>
        </p:nvSpPr>
        <p:spPr>
          <a:xfrm>
            <a:off x="5789613" y="6507163"/>
            <a:ext cx="107950" cy="107950"/>
          </a:xfrm>
          <a:prstGeom prst="flowChartExtract">
            <a:avLst/>
          </a:prstGeom>
          <a:solidFill>
            <a:srgbClr val="6D6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25" name="流程圖: 抽選 24">
            <a:extLst>
              <a:ext uri="{FF2B5EF4-FFF2-40B4-BE49-F238E27FC236}">
                <a16:creationId xmlns:a16="http://schemas.microsoft.com/office/drawing/2014/main" id="{114AB69C-BABA-6DDE-8747-425516CE16A8}"/>
              </a:ext>
            </a:extLst>
          </p:cNvPr>
          <p:cNvSpPr/>
          <p:nvPr/>
        </p:nvSpPr>
        <p:spPr>
          <a:xfrm>
            <a:off x="5653088" y="3632200"/>
            <a:ext cx="107950" cy="107950"/>
          </a:xfrm>
          <a:prstGeom prst="flowChartExtract">
            <a:avLst/>
          </a:prstGeom>
          <a:solidFill>
            <a:srgbClr val="6D6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61453" name="圖片 26">
            <a:extLst>
              <a:ext uri="{FF2B5EF4-FFF2-40B4-BE49-F238E27FC236}">
                <a16:creationId xmlns:a16="http://schemas.microsoft.com/office/drawing/2014/main" id="{57218E0D-D7B8-F59D-3695-C5CD93CDF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5976938"/>
            <a:ext cx="6397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B8B89E59-121C-C6D2-6E6E-D4514451A1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860" b="19307"/>
          <a:stretch/>
        </p:blipFill>
        <p:spPr>
          <a:xfrm>
            <a:off x="6697663" y="4174580"/>
            <a:ext cx="1625358" cy="21425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1D95C82-90A8-EDA5-940D-CAB866B9A4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421" b="7977"/>
          <a:stretch/>
        </p:blipFill>
        <p:spPr>
          <a:xfrm>
            <a:off x="441055" y="1408201"/>
            <a:ext cx="1494049" cy="21230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1456" name="群組 27">
            <a:extLst>
              <a:ext uri="{FF2B5EF4-FFF2-40B4-BE49-F238E27FC236}">
                <a16:creationId xmlns:a16="http://schemas.microsoft.com/office/drawing/2014/main" id="{51A951F0-021D-C3EE-F551-EC23403FA551}"/>
              </a:ext>
            </a:extLst>
          </p:cNvPr>
          <p:cNvGrpSpPr>
            <a:grpSpLocks/>
          </p:cNvGrpSpPr>
          <p:nvPr/>
        </p:nvGrpSpPr>
        <p:grpSpPr bwMode="auto">
          <a:xfrm>
            <a:off x="3717925" y="1281113"/>
            <a:ext cx="4813300" cy="3759200"/>
            <a:chOff x="4456639" y="1418636"/>
            <a:chExt cx="4327251" cy="3758518"/>
          </a:xfrm>
        </p:grpSpPr>
        <p:grpSp>
          <p:nvGrpSpPr>
            <p:cNvPr id="61461" name="群組 28">
              <a:extLst>
                <a:ext uri="{FF2B5EF4-FFF2-40B4-BE49-F238E27FC236}">
                  <a16:creationId xmlns:a16="http://schemas.microsoft.com/office/drawing/2014/main" id="{4CE44790-A546-A696-0F28-BE7AFD962C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56639" y="1418636"/>
              <a:ext cx="4327251" cy="3758518"/>
              <a:chOff x="3724851" y="1080703"/>
              <a:chExt cx="5115433" cy="4443107"/>
            </a:xfrm>
          </p:grpSpPr>
          <p:grpSp>
            <p:nvGrpSpPr>
              <p:cNvPr id="61463" name="群組 31">
                <a:extLst>
                  <a:ext uri="{FF2B5EF4-FFF2-40B4-BE49-F238E27FC236}">
                    <a16:creationId xmlns:a16="http://schemas.microsoft.com/office/drawing/2014/main" id="{7C2A8186-D05C-7077-977F-D373BFE2E5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86549" y="1080703"/>
                <a:ext cx="4687743" cy="4443107"/>
                <a:chOff x="3524709" y="1568455"/>
                <a:chExt cx="4216638" cy="3996585"/>
              </a:xfrm>
            </p:grpSpPr>
            <p:sp>
              <p:nvSpPr>
                <p:cNvPr id="42" name="淚滴形 41">
                  <a:extLst>
                    <a:ext uri="{FF2B5EF4-FFF2-40B4-BE49-F238E27FC236}">
                      <a16:creationId xmlns:a16="http://schemas.microsoft.com/office/drawing/2014/main" id="{BBE947DD-16EE-736A-CB2E-E07A7034BE78}"/>
                    </a:ext>
                  </a:extLst>
                </p:cNvPr>
                <p:cNvSpPr/>
                <p:nvPr/>
              </p:nvSpPr>
              <p:spPr>
                <a:xfrm>
                  <a:off x="5008052" y="1568455"/>
                  <a:ext cx="2733188" cy="2734150"/>
                </a:xfrm>
                <a:prstGeom prst="teardrop">
                  <a:avLst/>
                </a:prstGeom>
                <a:solidFill>
                  <a:srgbClr val="6D68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TW" altLang="en-US" sz="1400"/>
                </a:p>
              </p:txBody>
            </p:sp>
            <p:sp>
              <p:nvSpPr>
                <p:cNvPr id="43" name="淚滴形 42">
                  <a:extLst>
                    <a:ext uri="{FF2B5EF4-FFF2-40B4-BE49-F238E27FC236}">
                      <a16:creationId xmlns:a16="http://schemas.microsoft.com/office/drawing/2014/main" id="{EDC9FCED-96D3-4C2A-C43C-A890E5CCE9B7}"/>
                    </a:ext>
                  </a:extLst>
                </p:cNvPr>
                <p:cNvSpPr/>
                <p:nvPr/>
              </p:nvSpPr>
              <p:spPr>
                <a:xfrm rot="10800000">
                  <a:off x="3525363" y="3269704"/>
                  <a:ext cx="2294603" cy="2295336"/>
                </a:xfrm>
                <a:prstGeom prst="teardrop">
                  <a:avLst/>
                </a:prstGeom>
                <a:solidFill>
                  <a:srgbClr val="C1AA6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TW" altLang="en-US" sz="1400"/>
                </a:p>
              </p:txBody>
            </p:sp>
          </p:grpSp>
          <p:sp>
            <p:nvSpPr>
              <p:cNvPr id="61464" name="矩形 32">
                <a:extLst>
                  <a:ext uri="{FF2B5EF4-FFF2-40B4-BE49-F238E27FC236}">
                    <a16:creationId xmlns:a16="http://schemas.microsoft.com/office/drawing/2014/main" id="{463A7C03-8CA9-0865-A182-FC6937E145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8322" y="1926010"/>
                <a:ext cx="2955581" cy="1091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285750" indent="-28575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zh-TW" altLang="en-US" sz="1800" b="1">
                    <a:solidFill>
                      <a:schemeClr val="bg1"/>
                    </a:solidFill>
                  </a:rPr>
                  <a:t>總經費約</a:t>
                </a:r>
                <a:r>
                  <a:rPr lang="en-US" altLang="zh-TW" sz="1800" b="1">
                    <a:solidFill>
                      <a:schemeClr val="bg1"/>
                    </a:solidFill>
                  </a:rPr>
                  <a:t>3</a:t>
                </a:r>
                <a:r>
                  <a:rPr lang="zh-TW" altLang="en-US" sz="1800" b="1">
                    <a:solidFill>
                      <a:schemeClr val="bg1"/>
                    </a:solidFill>
                  </a:rPr>
                  <a:t>億</a:t>
                </a:r>
                <a:r>
                  <a:rPr lang="en-US" altLang="zh-TW" sz="1800" b="1">
                    <a:solidFill>
                      <a:schemeClr val="bg1"/>
                    </a:solidFill>
                  </a:rPr>
                  <a:t>8</a:t>
                </a:r>
                <a:r>
                  <a:rPr lang="zh-TW" altLang="en-US" sz="1800" b="1">
                    <a:solidFill>
                      <a:schemeClr val="bg1"/>
                    </a:solidFill>
                  </a:rPr>
                  <a:t>千萬元</a:t>
                </a:r>
              </a:p>
              <a:p>
                <a:pPr eaLnBrk="1" hangingPunct="1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zh-TW" altLang="en-US" sz="1800" b="1">
                    <a:solidFill>
                      <a:schemeClr val="bg1"/>
                    </a:solidFill>
                  </a:rPr>
                  <a:t>平均約</a:t>
                </a:r>
                <a:r>
                  <a:rPr lang="en-US" altLang="zh-TW" sz="1800" b="1">
                    <a:solidFill>
                      <a:schemeClr val="bg1"/>
                    </a:solidFill>
                  </a:rPr>
                  <a:t>7</a:t>
                </a:r>
                <a:r>
                  <a:rPr lang="zh-TW" altLang="en-US" sz="1800" b="1">
                    <a:solidFill>
                      <a:schemeClr val="bg1"/>
                    </a:solidFill>
                  </a:rPr>
                  <a:t>千</a:t>
                </a:r>
                <a:r>
                  <a:rPr lang="en-US" altLang="zh-TW" sz="1800" b="1">
                    <a:solidFill>
                      <a:schemeClr val="bg1"/>
                    </a:solidFill>
                  </a:rPr>
                  <a:t>6</a:t>
                </a:r>
                <a:r>
                  <a:rPr lang="zh-TW" altLang="en-US" sz="1800" b="1">
                    <a:solidFill>
                      <a:schemeClr val="bg1"/>
                    </a:solidFill>
                  </a:rPr>
                  <a:t>佰萬元</a:t>
                </a:r>
                <a:r>
                  <a:rPr lang="en-US" altLang="zh-TW" sz="1800" b="1">
                    <a:solidFill>
                      <a:schemeClr val="bg1"/>
                    </a:solidFill>
                  </a:rPr>
                  <a:t>/</a:t>
                </a:r>
                <a:r>
                  <a:rPr lang="zh-TW" altLang="en-US" sz="1800" b="1">
                    <a:solidFill>
                      <a:schemeClr val="bg1"/>
                    </a:solidFill>
                  </a:rPr>
                  <a:t>年</a:t>
                </a:r>
              </a:p>
            </p:txBody>
          </p:sp>
          <p:sp>
            <p:nvSpPr>
              <p:cNvPr id="34" name="Google Shape;1716;p62">
                <a:extLst>
                  <a:ext uri="{FF2B5EF4-FFF2-40B4-BE49-F238E27FC236}">
                    <a16:creationId xmlns:a16="http://schemas.microsoft.com/office/drawing/2014/main" id="{B592B6BA-1857-CA4F-A42B-E7A1894685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63551" y="1636091"/>
                <a:ext cx="2476733" cy="4897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lIns="91425" tIns="91425" rIns="91425" bIns="91425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Montserrat Black"/>
                  <a:buNone/>
                  <a:defRPr sz="2800" b="0" i="0" u="none" strike="noStrike" cap="none">
                    <a:solidFill>
                      <a:schemeClr val="dk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Montserrat Black"/>
                  <a:buNone/>
                  <a:defRPr sz="2800" b="0" i="0" u="none" strike="noStrike" cap="none">
                    <a:solidFill>
                      <a:schemeClr val="dk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Montserrat Black"/>
                  <a:buNone/>
                  <a:defRPr sz="2800" b="0" i="0" u="none" strike="noStrike" cap="none">
                    <a:solidFill>
                      <a:schemeClr val="dk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Montserrat Black"/>
                  <a:buNone/>
                  <a:defRPr sz="2800" b="0" i="0" u="none" strike="noStrike" cap="none">
                    <a:solidFill>
                      <a:schemeClr val="dk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Montserrat Black"/>
                  <a:buNone/>
                  <a:defRPr sz="2800" b="0" i="0" u="none" strike="noStrike" cap="none">
                    <a:solidFill>
                      <a:schemeClr val="dk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Montserrat Black"/>
                  <a:buNone/>
                  <a:defRPr sz="2800" b="0" i="0" u="none" strike="noStrike" cap="none">
                    <a:solidFill>
                      <a:schemeClr val="dk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Montserrat Black"/>
                  <a:buNone/>
                  <a:defRPr sz="2800" b="0" i="0" u="none" strike="noStrike" cap="none">
                    <a:solidFill>
                      <a:schemeClr val="dk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Montserrat Black"/>
                  <a:buNone/>
                  <a:defRPr sz="2800" b="0" i="0" u="none" strike="noStrike" cap="none">
                    <a:solidFill>
                      <a:schemeClr val="dk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Montserrat Black"/>
                  <a:buNone/>
                  <a:defRPr sz="2800" b="0" i="0" u="none" strike="noStrike" cap="none">
                    <a:solidFill>
                      <a:schemeClr val="dk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9pPr>
              </a:lstStyle>
              <a:p>
                <a:pPr eaLnBrk="1" fontAlgn="auto" hangingPunct="1">
                  <a:buClr>
                    <a:prstClr val="black"/>
                  </a:buClr>
                  <a:defRPr/>
                </a:pPr>
                <a:r>
                  <a:rPr lang="zh-TW" altLang="en-US" sz="2000" b="1" kern="0" spc="3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標楷體" panose="03000509000000000000" pitchFamily="65" charset="-120"/>
                  </a:rPr>
                  <a:t>全系計畫經費</a:t>
                </a:r>
                <a:br>
                  <a:rPr lang="en-US" altLang="zh-TW" sz="2000" b="1" kern="0" spc="3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標楷體" panose="03000509000000000000" pitchFamily="65" charset="-120"/>
                  </a:rPr>
                </a:br>
                <a:r>
                  <a:rPr lang="en-US" altLang="zh-TW" sz="2000" b="1" dirty="0">
                    <a:solidFill>
                      <a:schemeClr val="bg1"/>
                    </a:solidFill>
                    <a:latin typeface="+mn-lt"/>
                    <a:ea typeface="標楷體" panose="03000509000000000000" pitchFamily="65" charset="-120"/>
                  </a:rPr>
                  <a:t>(</a:t>
                </a:r>
                <a:r>
                  <a:rPr lang="zh-TW" altLang="en-US" sz="2000" b="1" dirty="0">
                    <a:solidFill>
                      <a:schemeClr val="bg1"/>
                    </a:solidFill>
                    <a:latin typeface="+mn-lt"/>
                    <a:ea typeface="標楷體" panose="03000509000000000000" pitchFamily="65" charset="-120"/>
                  </a:rPr>
                  <a:t>近五年</a:t>
                </a:r>
                <a:r>
                  <a:rPr lang="en-US" altLang="zh-TW" sz="2000" b="1" dirty="0">
                    <a:solidFill>
                      <a:schemeClr val="bg1"/>
                    </a:solidFill>
                    <a:latin typeface="+mn-lt"/>
                    <a:ea typeface="標楷體" panose="03000509000000000000" pitchFamily="65" charset="-120"/>
                  </a:rPr>
                  <a:t>)</a:t>
                </a:r>
                <a:endParaRPr lang="zh-TW" altLang="en-US" sz="2000" b="1" dirty="0">
                  <a:solidFill>
                    <a:schemeClr val="bg1"/>
                  </a:solidFill>
                  <a:latin typeface="+mn-lt"/>
                  <a:ea typeface="標楷體" panose="03000509000000000000" pitchFamily="65" charset="-120"/>
                </a:endParaRPr>
              </a:p>
              <a:p>
                <a:pPr eaLnBrk="1" fontAlgn="auto" hangingPunct="1">
                  <a:buClr>
                    <a:prstClr val="black"/>
                  </a:buClr>
                  <a:defRPr/>
                </a:pPr>
                <a:endParaRPr lang="zh-TW" altLang="en-US" sz="2400" b="1" kern="0" spc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標楷體" panose="03000509000000000000" pitchFamily="65" charset="-120"/>
                </a:endParaRPr>
              </a:p>
            </p:txBody>
          </p:sp>
          <p:cxnSp>
            <p:nvCxnSpPr>
              <p:cNvPr id="35" name="直線接點 34">
                <a:extLst>
                  <a:ext uri="{FF2B5EF4-FFF2-40B4-BE49-F238E27FC236}">
                    <a16:creationId xmlns:a16="http://schemas.microsoft.com/office/drawing/2014/main" id="{EF9A08DC-CDE5-A978-8B04-C91345A3E8E0}"/>
                  </a:ext>
                </a:extLst>
              </p:cNvPr>
              <p:cNvCxnSpPr/>
              <p:nvPr/>
            </p:nvCxnSpPr>
            <p:spPr>
              <a:xfrm>
                <a:off x="5924892" y="2401627"/>
                <a:ext cx="2142678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接點 36">
                <a:extLst>
                  <a:ext uri="{FF2B5EF4-FFF2-40B4-BE49-F238E27FC236}">
                    <a16:creationId xmlns:a16="http://schemas.microsoft.com/office/drawing/2014/main" id="{841A9055-4DC4-7E31-A794-DE2B3834BD6E}"/>
                  </a:ext>
                </a:extLst>
              </p:cNvPr>
              <p:cNvCxnSpPr/>
              <p:nvPr/>
            </p:nvCxnSpPr>
            <p:spPr>
              <a:xfrm>
                <a:off x="5924892" y="2896973"/>
                <a:ext cx="2142678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Google Shape;1716;p62">
                <a:extLst>
                  <a:ext uri="{FF2B5EF4-FFF2-40B4-BE49-F238E27FC236}">
                    <a16:creationId xmlns:a16="http://schemas.microsoft.com/office/drawing/2014/main" id="{03B1EFF6-CFF5-CE54-AE61-F602321AD06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24851" y="3600590"/>
                <a:ext cx="2675817" cy="4897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lIns="91425" tIns="91425" rIns="91425" bIns="91425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Montserrat Black"/>
                  <a:buNone/>
                  <a:defRPr sz="2800" b="0" i="0" u="none" strike="noStrike" cap="none">
                    <a:solidFill>
                      <a:schemeClr val="dk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Montserrat Black"/>
                  <a:buNone/>
                  <a:defRPr sz="2800" b="0" i="0" u="none" strike="noStrike" cap="none">
                    <a:solidFill>
                      <a:schemeClr val="dk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Montserrat Black"/>
                  <a:buNone/>
                  <a:defRPr sz="2800" b="0" i="0" u="none" strike="noStrike" cap="none">
                    <a:solidFill>
                      <a:schemeClr val="dk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Montserrat Black"/>
                  <a:buNone/>
                  <a:defRPr sz="2800" b="0" i="0" u="none" strike="noStrike" cap="none">
                    <a:solidFill>
                      <a:schemeClr val="dk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Montserrat Black"/>
                  <a:buNone/>
                  <a:defRPr sz="2800" b="0" i="0" u="none" strike="noStrike" cap="none">
                    <a:solidFill>
                      <a:schemeClr val="dk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Montserrat Black"/>
                  <a:buNone/>
                  <a:defRPr sz="2800" b="0" i="0" u="none" strike="noStrike" cap="none">
                    <a:solidFill>
                      <a:schemeClr val="dk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Montserrat Black"/>
                  <a:buNone/>
                  <a:defRPr sz="2800" b="0" i="0" u="none" strike="noStrike" cap="none">
                    <a:solidFill>
                      <a:schemeClr val="dk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Montserrat Black"/>
                  <a:buNone/>
                  <a:defRPr sz="2800" b="0" i="0" u="none" strike="noStrike" cap="none">
                    <a:solidFill>
                      <a:schemeClr val="dk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Montserrat Black"/>
                  <a:buNone/>
                  <a:defRPr sz="2800" b="0" i="0" u="none" strike="noStrike" cap="none">
                    <a:solidFill>
                      <a:schemeClr val="dk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9pPr>
              </a:lstStyle>
              <a:p>
                <a:pPr algn="ctr" eaLnBrk="1" fontAlgn="auto" hangingPunct="1">
                  <a:buClr>
                    <a:prstClr val="black"/>
                  </a:buClr>
                  <a:defRPr/>
                </a:pPr>
                <a:r>
                  <a:rPr lang="zh-TW" altLang="en-US" sz="2000" b="1" kern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標楷體" panose="03000509000000000000" pitchFamily="65" charset="-120"/>
                  </a:rPr>
                  <a:t>全系計畫數</a:t>
                </a:r>
                <a:br>
                  <a:rPr lang="en-US" altLang="zh-TW" sz="2000" b="1" kern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標楷體" panose="03000509000000000000" pitchFamily="65" charset="-120"/>
                  </a:rPr>
                </a:br>
                <a:r>
                  <a:rPr lang="en-US" altLang="zh-TW" sz="2000" b="1" dirty="0">
                    <a:solidFill>
                      <a:schemeClr val="bg1"/>
                    </a:solidFill>
                    <a:latin typeface="+mn-lt"/>
                    <a:ea typeface="標楷體" panose="03000509000000000000" pitchFamily="65" charset="-120"/>
                  </a:rPr>
                  <a:t>(</a:t>
                </a:r>
                <a:r>
                  <a:rPr lang="zh-TW" altLang="en-US" sz="2000" b="1" dirty="0">
                    <a:solidFill>
                      <a:schemeClr val="bg1"/>
                    </a:solidFill>
                    <a:latin typeface="+mn-lt"/>
                    <a:ea typeface="標楷體" panose="03000509000000000000" pitchFamily="65" charset="-120"/>
                  </a:rPr>
                  <a:t>近五年</a:t>
                </a:r>
                <a:r>
                  <a:rPr lang="en-US" altLang="zh-TW" sz="2000" b="1" dirty="0">
                    <a:solidFill>
                      <a:schemeClr val="bg1"/>
                    </a:solidFill>
                    <a:latin typeface="+mn-lt"/>
                    <a:ea typeface="標楷體" panose="03000509000000000000" pitchFamily="65" charset="-120"/>
                  </a:rPr>
                  <a:t>)</a:t>
                </a:r>
                <a:endParaRPr lang="zh-TW" altLang="en-US" sz="2000" b="1" dirty="0">
                  <a:solidFill>
                    <a:schemeClr val="bg1"/>
                  </a:solidFill>
                  <a:latin typeface="+mn-lt"/>
                  <a:ea typeface="標楷體" panose="03000509000000000000" pitchFamily="65" charset="-120"/>
                </a:endParaRPr>
              </a:p>
              <a:p>
                <a:pPr algn="ctr" eaLnBrk="1" fontAlgn="auto" hangingPunct="1">
                  <a:buClr>
                    <a:prstClr val="black"/>
                  </a:buClr>
                  <a:defRPr/>
                </a:pPr>
                <a:endParaRPr lang="zh-TW" altLang="en-US" sz="32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標楷體" panose="03000509000000000000" pitchFamily="65" charset="-120"/>
                </a:endParaRPr>
              </a:p>
            </p:txBody>
          </p:sp>
          <p:grpSp>
            <p:nvGrpSpPr>
              <p:cNvPr id="61469" name="群組 38">
                <a:extLst>
                  <a:ext uri="{FF2B5EF4-FFF2-40B4-BE49-F238E27FC236}">
                    <a16:creationId xmlns:a16="http://schemas.microsoft.com/office/drawing/2014/main" id="{010EBB66-ED75-618C-E131-8FE8A81BCF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60656" y="4104388"/>
                <a:ext cx="2150733" cy="1091508"/>
                <a:chOff x="4129330" y="4104388"/>
                <a:chExt cx="2150733" cy="1091508"/>
              </a:xfrm>
            </p:grpSpPr>
            <p:sp>
              <p:nvSpPr>
                <p:cNvPr id="61470" name="矩形 39">
                  <a:extLst>
                    <a:ext uri="{FF2B5EF4-FFF2-40B4-BE49-F238E27FC236}">
                      <a16:creationId xmlns:a16="http://schemas.microsoft.com/office/drawing/2014/main" id="{5DDBF7D1-13B3-8F76-9CF1-633FB7ED07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9330" y="4104388"/>
                  <a:ext cx="2150733" cy="10915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marL="285750" indent="-285750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標楷體" panose="03000509000000000000" pitchFamily="65" charset="-12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標楷體" panose="03000509000000000000" pitchFamily="65" charset="-12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標楷體" panose="03000509000000000000" pitchFamily="65" charset="-12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標楷體" panose="03000509000000000000" pitchFamily="65" charset="-12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標楷體" panose="03000509000000000000" pitchFamily="65" charset="-12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標楷體" panose="03000509000000000000" pitchFamily="65" charset="-12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標楷體" panose="03000509000000000000" pitchFamily="65" charset="-12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標楷體" panose="03000509000000000000" pitchFamily="65" charset="-12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標楷體" panose="03000509000000000000" pitchFamily="65" charset="-120"/>
                    </a:defRPr>
                  </a:lvl9pPr>
                </a:lstStyle>
                <a:p>
                  <a:pPr eaLnBrk="1" hangingPunct="1">
                    <a:lnSpc>
                      <a:spcPct val="150000"/>
                    </a:lnSpc>
                    <a:spcBef>
                      <a:spcPct val="0"/>
                    </a:spcBef>
                  </a:pPr>
                  <a:r>
                    <a:rPr lang="zh-TW" altLang="en-US" sz="1800" b="1">
                      <a:solidFill>
                        <a:schemeClr val="bg1"/>
                      </a:solidFill>
                    </a:rPr>
                    <a:t>總數</a:t>
                  </a:r>
                  <a:r>
                    <a:rPr lang="en-US" altLang="zh-TW" sz="1800" b="1">
                      <a:solidFill>
                        <a:schemeClr val="bg1"/>
                      </a:solidFill>
                    </a:rPr>
                    <a:t>252</a:t>
                  </a:r>
                  <a:r>
                    <a:rPr lang="zh-TW" altLang="en-US" sz="1800" b="1">
                      <a:solidFill>
                        <a:schemeClr val="bg1"/>
                      </a:solidFill>
                    </a:rPr>
                    <a:t>件</a:t>
                  </a:r>
                </a:p>
                <a:p>
                  <a:pPr eaLnBrk="1" hangingPunct="1">
                    <a:lnSpc>
                      <a:spcPct val="150000"/>
                    </a:lnSpc>
                    <a:spcBef>
                      <a:spcPct val="0"/>
                    </a:spcBef>
                  </a:pPr>
                  <a:r>
                    <a:rPr lang="zh-TW" altLang="en-US" sz="1800" b="1">
                      <a:solidFill>
                        <a:schemeClr val="bg1"/>
                      </a:solidFill>
                    </a:rPr>
                    <a:t>平均</a:t>
                  </a:r>
                  <a:r>
                    <a:rPr lang="en-US" altLang="zh-TW" sz="1800" b="1">
                      <a:solidFill>
                        <a:schemeClr val="bg1"/>
                      </a:solidFill>
                    </a:rPr>
                    <a:t>50.4</a:t>
                  </a:r>
                  <a:r>
                    <a:rPr lang="zh-TW" altLang="en-US" sz="1800" b="1">
                      <a:solidFill>
                        <a:schemeClr val="bg1"/>
                      </a:solidFill>
                    </a:rPr>
                    <a:t>件</a:t>
                  </a:r>
                  <a:r>
                    <a:rPr lang="en-US" altLang="zh-TW" sz="1800" b="1">
                      <a:solidFill>
                        <a:schemeClr val="bg1"/>
                      </a:solidFill>
                    </a:rPr>
                    <a:t>/</a:t>
                  </a:r>
                  <a:r>
                    <a:rPr lang="zh-TW" altLang="en-US" sz="1800" b="1">
                      <a:solidFill>
                        <a:schemeClr val="bg1"/>
                      </a:solidFill>
                    </a:rPr>
                    <a:t>年</a:t>
                  </a:r>
                </a:p>
              </p:txBody>
            </p:sp>
            <p:cxnSp>
              <p:nvCxnSpPr>
                <p:cNvPr id="41" name="直線接點 40">
                  <a:extLst>
                    <a:ext uri="{FF2B5EF4-FFF2-40B4-BE49-F238E27FC236}">
                      <a16:creationId xmlns:a16="http://schemas.microsoft.com/office/drawing/2014/main" id="{71F4FBBD-65C5-2A11-0CA4-3EF8C94042C2}"/>
                    </a:ext>
                  </a:extLst>
                </p:cNvPr>
                <p:cNvCxnSpPr/>
                <p:nvPr/>
              </p:nvCxnSpPr>
              <p:spPr>
                <a:xfrm>
                  <a:off x="4524061" y="4619428"/>
                  <a:ext cx="146781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F31FC2A8-B898-12CF-E3EE-3525348EDC1D}"/>
                </a:ext>
              </a:extLst>
            </p:cNvPr>
            <p:cNvSpPr/>
            <p:nvPr/>
          </p:nvSpPr>
          <p:spPr>
            <a:xfrm>
              <a:off x="6447575" y="3110604"/>
              <a:ext cx="165554" cy="4507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55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077C035D-39A5-69A3-33E2-24E3CC72AF88}"/>
              </a:ext>
            </a:extLst>
          </p:cNvPr>
          <p:cNvCxnSpPr/>
          <p:nvPr/>
        </p:nvCxnSpPr>
        <p:spPr>
          <a:xfrm>
            <a:off x="3830638" y="4975225"/>
            <a:ext cx="1381125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58" name="矩形 13">
            <a:extLst>
              <a:ext uri="{FF2B5EF4-FFF2-40B4-BE49-F238E27FC236}">
                <a16:creationId xmlns:a16="http://schemas.microsoft.com/office/drawing/2014/main" id="{1F0B4AA7-3571-41CD-2B96-015AF49D4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7150" y="6353175"/>
            <a:ext cx="2925763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TW" altLang="en-US" sz="1600" b="1">
                <a:solidFill>
                  <a:srgbClr val="6D6834"/>
                </a:solidFill>
              </a:rPr>
              <a:t>榮獲教育部玉山青年學者獎</a:t>
            </a:r>
          </a:p>
        </p:txBody>
      </p:sp>
      <p:sp>
        <p:nvSpPr>
          <p:cNvPr id="5" name="流程圖: 抽選 4">
            <a:extLst>
              <a:ext uri="{FF2B5EF4-FFF2-40B4-BE49-F238E27FC236}">
                <a16:creationId xmlns:a16="http://schemas.microsoft.com/office/drawing/2014/main" id="{AE40BA60-2F66-9AD6-B611-81C1134CFA65}"/>
              </a:ext>
            </a:extLst>
          </p:cNvPr>
          <p:cNvSpPr/>
          <p:nvPr/>
        </p:nvSpPr>
        <p:spPr>
          <a:xfrm>
            <a:off x="1273175" y="6502400"/>
            <a:ext cx="107950" cy="107950"/>
          </a:xfrm>
          <a:prstGeom prst="flowChartExtract">
            <a:avLst/>
          </a:prstGeom>
          <a:solidFill>
            <a:srgbClr val="6D6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52256" name="Picture 32" descr="林之儀 - 助理教授">
            <a:extLst>
              <a:ext uri="{FF2B5EF4-FFF2-40B4-BE49-F238E27FC236}">
                <a16:creationId xmlns:a16="http://schemas.microsoft.com/office/drawing/2014/main" id="{42C47E31-1EE8-CEA3-A582-3E1E55FC8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26833" y="4509397"/>
            <a:ext cx="1631143" cy="18123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https://logo.nchu.edu.tw/2020basic/PNG/03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60" y="405567"/>
            <a:ext cx="2034933" cy="5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716;p62"/>
          <p:cNvSpPr txBox="1">
            <a:spLocks/>
          </p:cNvSpPr>
          <p:nvPr/>
        </p:nvSpPr>
        <p:spPr>
          <a:xfrm>
            <a:off x="945595" y="506074"/>
            <a:ext cx="2699305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>
              <a:buClr>
                <a:prstClr val="black"/>
              </a:buClr>
            </a:pPr>
            <a:r>
              <a:rPr lang="zh-TW" altLang="en-US" sz="4800" b="1" kern="0" dirty="0">
                <a:solidFill>
                  <a:prstClr val="black"/>
                </a:solidFill>
                <a:latin typeface="+mn-lt"/>
                <a:ea typeface="標楷體" panose="03000509000000000000" pitchFamily="65" charset="-120"/>
              </a:rPr>
              <a:t>教師亮點</a:t>
            </a:r>
          </a:p>
        </p:txBody>
      </p:sp>
      <p:sp>
        <p:nvSpPr>
          <p:cNvPr id="19" name="矩形 18"/>
          <p:cNvSpPr/>
          <p:nvPr/>
        </p:nvSpPr>
        <p:spPr>
          <a:xfrm>
            <a:off x="0" y="1142574"/>
            <a:ext cx="5400000" cy="36000"/>
          </a:xfrm>
          <a:prstGeom prst="rect">
            <a:avLst/>
          </a:prstGeom>
          <a:solidFill>
            <a:srgbClr val="C1AA65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zh-TW" altLang="en-US" kern="0">
              <a:solidFill>
                <a:prstClr val="white"/>
              </a:solidFill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899745" y="681665"/>
            <a:ext cx="14643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TW" altLang="en-US" sz="2000" b="1" dirty="0">
                <a:ea typeface="標楷體" panose="03000509000000000000" pitchFamily="65" charset="-120"/>
              </a:rPr>
              <a:t>國家新創獎</a:t>
            </a:r>
          </a:p>
        </p:txBody>
      </p:sp>
      <p:sp>
        <p:nvSpPr>
          <p:cNvPr id="12" name="四角星形 11"/>
          <p:cNvSpPr/>
          <p:nvPr/>
        </p:nvSpPr>
        <p:spPr>
          <a:xfrm>
            <a:off x="631232" y="463344"/>
            <a:ext cx="354310" cy="354310"/>
          </a:xfrm>
          <a:prstGeom prst="star4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標楷體" panose="03000509000000000000" pitchFamily="65" charset="-120"/>
            </a:endParaRPr>
          </a:p>
        </p:txBody>
      </p:sp>
      <p:sp>
        <p:nvSpPr>
          <p:cNvPr id="13" name="四角星形 12"/>
          <p:cNvSpPr/>
          <p:nvPr/>
        </p:nvSpPr>
        <p:spPr>
          <a:xfrm>
            <a:off x="3545435" y="681665"/>
            <a:ext cx="354310" cy="354310"/>
          </a:xfrm>
          <a:prstGeom prst="star4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標楷體" panose="03000509000000000000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/>
          <a:srcRect l="7237" t="28272" r="8813" b="8589"/>
          <a:stretch/>
        </p:blipFill>
        <p:spPr>
          <a:xfrm>
            <a:off x="1289318" y="1326124"/>
            <a:ext cx="3459530" cy="216640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434606" y="3466131"/>
            <a:ext cx="3877915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200" b="1" dirty="0">
                <a:solidFill>
                  <a:srgbClr val="6D6834"/>
                </a:solidFill>
                <a:ea typeface="標楷體" panose="03000509000000000000" pitchFamily="65" charset="-120"/>
              </a:rPr>
              <a:t>第</a:t>
            </a:r>
            <a:r>
              <a:rPr lang="en-US" altLang="zh-TW" sz="1200" b="1" dirty="0">
                <a:solidFill>
                  <a:srgbClr val="6D6834"/>
                </a:solidFill>
                <a:ea typeface="標楷體" panose="03000509000000000000" pitchFamily="65" charset="-120"/>
              </a:rPr>
              <a:t>11</a:t>
            </a:r>
            <a:r>
              <a:rPr lang="zh-TW" altLang="en-US" sz="1200" b="1" dirty="0">
                <a:solidFill>
                  <a:srgbClr val="6D6834"/>
                </a:solidFill>
                <a:ea typeface="標楷體" panose="03000509000000000000" pitchFamily="65" charset="-120"/>
              </a:rPr>
              <a:t>屆</a:t>
            </a:r>
            <a:r>
              <a:rPr lang="zh-TW" altLang="en-US" sz="1200" b="1" u="sng" dirty="0">
                <a:ea typeface="標楷體" panose="03000509000000000000" pitchFamily="65" charset="-120"/>
              </a:rPr>
              <a:t>黃介辰教授</a:t>
            </a:r>
            <a:r>
              <a:rPr lang="zh-TW" altLang="en-US" sz="1200" b="1" dirty="0">
                <a:solidFill>
                  <a:srgbClr val="6D6834"/>
                </a:solidFill>
                <a:ea typeface="標楷體" panose="03000509000000000000" pitchFamily="65" charset="-120"/>
              </a:rPr>
              <a:t>及中研院李文雄研究團隊榮獲</a:t>
            </a:r>
            <a:endParaRPr lang="en-US" altLang="zh-TW" sz="1200" b="1" dirty="0">
              <a:solidFill>
                <a:srgbClr val="6D6834"/>
              </a:solidFill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200" b="1" dirty="0">
                <a:solidFill>
                  <a:srgbClr val="6D6834"/>
                </a:solidFill>
                <a:ea typeface="標楷體" panose="03000509000000000000" pitchFamily="65" charset="-120"/>
              </a:rPr>
              <a:t>「</a:t>
            </a:r>
            <a:r>
              <a:rPr lang="en-US" altLang="zh-TW" sz="1200" b="1" dirty="0">
                <a:solidFill>
                  <a:srgbClr val="6D6834"/>
                </a:solidFill>
                <a:ea typeface="標楷體" panose="03000509000000000000" pitchFamily="65" charset="-120"/>
              </a:rPr>
              <a:t>103</a:t>
            </a:r>
            <a:r>
              <a:rPr lang="zh-TW" altLang="en-US" sz="1200" b="1" dirty="0">
                <a:solidFill>
                  <a:srgbClr val="6D6834"/>
                </a:solidFill>
                <a:ea typeface="標楷體" panose="03000509000000000000" pitchFamily="65" charset="-120"/>
              </a:rPr>
              <a:t>年學研創新組農業生技類」及「最佳產業效益獎」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809" y="1178574"/>
            <a:ext cx="2843454" cy="247474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711097" y="3535981"/>
            <a:ext cx="350974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200" b="1" dirty="0">
                <a:solidFill>
                  <a:srgbClr val="6D6834"/>
                </a:solidFill>
                <a:ea typeface="標楷體" panose="03000509000000000000" pitchFamily="65" charset="-120"/>
              </a:rPr>
              <a:t>第</a:t>
            </a:r>
            <a:r>
              <a:rPr lang="en-US" altLang="zh-TW" sz="1200" b="1" dirty="0">
                <a:solidFill>
                  <a:srgbClr val="6D6834"/>
                </a:solidFill>
                <a:ea typeface="標楷體" panose="03000509000000000000" pitchFamily="65" charset="-120"/>
              </a:rPr>
              <a:t>13</a:t>
            </a:r>
            <a:r>
              <a:rPr lang="zh-TW" altLang="en-US" sz="1200" b="1" dirty="0">
                <a:solidFill>
                  <a:srgbClr val="6D6834"/>
                </a:solidFill>
                <a:ea typeface="標楷體" panose="03000509000000000000" pitchFamily="65" charset="-120"/>
              </a:rPr>
              <a:t>屆</a:t>
            </a:r>
            <a:r>
              <a:rPr lang="zh-TW" altLang="en-US" sz="1200" b="1" u="sng" dirty="0">
                <a:ea typeface="標楷體" panose="03000509000000000000" pitchFamily="65" charset="-120"/>
              </a:rPr>
              <a:t>陳全木特教授</a:t>
            </a:r>
            <a:r>
              <a:rPr lang="zh-TW" altLang="en-US" sz="1200" b="1" dirty="0">
                <a:solidFill>
                  <a:srgbClr val="6D6834"/>
                </a:solidFill>
                <a:ea typeface="標楷體" panose="03000509000000000000" pitchFamily="65" charset="-120"/>
              </a:rPr>
              <a:t>研究團隊</a:t>
            </a:r>
            <a:endParaRPr lang="en-US" altLang="zh-TW" sz="1200" b="1" dirty="0">
              <a:solidFill>
                <a:srgbClr val="6D6834"/>
              </a:solidFill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200" b="1" dirty="0">
                <a:solidFill>
                  <a:srgbClr val="6D6834"/>
                </a:solidFill>
                <a:ea typeface="標楷體" panose="03000509000000000000" pitchFamily="65" charset="-120"/>
              </a:rPr>
              <a:t>「新穎克弗爾肽於健康產業之應用開發」</a:t>
            </a: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2220" y="4011369"/>
            <a:ext cx="3663394" cy="2238740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595" y="4034499"/>
            <a:ext cx="2662935" cy="21377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1090883" y="6064571"/>
            <a:ext cx="341492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200" b="1" dirty="0">
                <a:solidFill>
                  <a:srgbClr val="6D6834"/>
                </a:solidFill>
                <a:ea typeface="標楷體" panose="03000509000000000000" pitchFamily="65" charset="-120"/>
              </a:rPr>
              <a:t>第</a:t>
            </a:r>
            <a:r>
              <a:rPr lang="en-US" altLang="zh-TW" sz="1200" b="1" dirty="0">
                <a:solidFill>
                  <a:srgbClr val="6D6834"/>
                </a:solidFill>
                <a:ea typeface="標楷體" panose="03000509000000000000" pitchFamily="65" charset="-120"/>
              </a:rPr>
              <a:t>14</a:t>
            </a:r>
            <a:r>
              <a:rPr lang="zh-TW" altLang="en-US" sz="1200" b="1" dirty="0">
                <a:solidFill>
                  <a:srgbClr val="6D6834"/>
                </a:solidFill>
                <a:ea typeface="標楷體" panose="03000509000000000000" pitchFamily="65" charset="-120"/>
              </a:rPr>
              <a:t>屆</a:t>
            </a:r>
            <a:r>
              <a:rPr lang="zh-TW" altLang="en-US" sz="1200" b="1" u="sng" dirty="0">
                <a:ea typeface="標楷體" panose="03000509000000000000" pitchFamily="65" charset="-120"/>
              </a:rPr>
              <a:t>蘇鴻麟教授</a:t>
            </a:r>
            <a:r>
              <a:rPr lang="zh-TW" altLang="en-US" sz="1200" b="1" dirty="0">
                <a:solidFill>
                  <a:srgbClr val="6D6834"/>
                </a:solidFill>
                <a:ea typeface="標楷體" panose="03000509000000000000" pitchFamily="65" charset="-120"/>
              </a:rPr>
              <a:t>研究團隊</a:t>
            </a:r>
            <a:endParaRPr lang="en-US" altLang="zh-TW" sz="1200" b="1" dirty="0">
              <a:solidFill>
                <a:srgbClr val="6D6834"/>
              </a:solidFill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200" b="1" dirty="0">
                <a:solidFill>
                  <a:srgbClr val="6D6834"/>
                </a:solidFill>
                <a:ea typeface="標楷體" panose="03000509000000000000" pitchFamily="65" charset="-120"/>
              </a:rPr>
              <a:t>「萬能幹細胞之神經分化關鍵技術」</a:t>
            </a:r>
          </a:p>
        </p:txBody>
      </p:sp>
      <p:sp>
        <p:nvSpPr>
          <p:cNvPr id="2" name="流程圖: 抽選 1"/>
          <p:cNvSpPr/>
          <p:nvPr/>
        </p:nvSpPr>
        <p:spPr>
          <a:xfrm>
            <a:off x="1014117" y="6172951"/>
            <a:ext cx="108000" cy="108000"/>
          </a:xfrm>
          <a:prstGeom prst="flowChartExtract">
            <a:avLst/>
          </a:prstGeom>
          <a:solidFill>
            <a:srgbClr val="6D6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標楷體" panose="03000509000000000000" pitchFamily="65" charset="-120"/>
            </a:endParaRPr>
          </a:p>
        </p:txBody>
      </p:sp>
      <p:sp>
        <p:nvSpPr>
          <p:cNvPr id="24" name="流程圖: 抽選 23"/>
          <p:cNvSpPr/>
          <p:nvPr/>
        </p:nvSpPr>
        <p:spPr>
          <a:xfrm>
            <a:off x="1357840" y="3554745"/>
            <a:ext cx="108000" cy="108000"/>
          </a:xfrm>
          <a:prstGeom prst="flowChartExtract">
            <a:avLst/>
          </a:prstGeom>
          <a:solidFill>
            <a:srgbClr val="6D6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標楷體" panose="03000509000000000000" pitchFamily="65" charset="-120"/>
            </a:endParaRPr>
          </a:p>
        </p:txBody>
      </p:sp>
      <p:sp>
        <p:nvSpPr>
          <p:cNvPr id="25" name="流程圖: 抽選 24"/>
          <p:cNvSpPr/>
          <p:nvPr/>
        </p:nvSpPr>
        <p:spPr>
          <a:xfrm>
            <a:off x="5652334" y="3631678"/>
            <a:ext cx="108000" cy="108000"/>
          </a:xfrm>
          <a:prstGeom prst="flowChartExtract">
            <a:avLst/>
          </a:prstGeom>
          <a:solidFill>
            <a:srgbClr val="6D6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標楷體" panose="03000509000000000000" pitchFamily="65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4365990" y="6119682"/>
            <a:ext cx="3486996" cy="535531"/>
            <a:chOff x="4284971" y="6157786"/>
            <a:chExt cx="3486996" cy="535531"/>
          </a:xfrm>
        </p:grpSpPr>
        <p:sp>
          <p:nvSpPr>
            <p:cNvPr id="17" name="矩形 16"/>
            <p:cNvSpPr/>
            <p:nvPr/>
          </p:nvSpPr>
          <p:spPr>
            <a:xfrm>
              <a:off x="4357047" y="6157786"/>
              <a:ext cx="3414920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TW" altLang="en-US" sz="1200" b="1" dirty="0">
                  <a:solidFill>
                    <a:srgbClr val="6D6834"/>
                  </a:solidFill>
                  <a:ea typeface="標楷體" panose="03000509000000000000" pitchFamily="65" charset="-120"/>
                </a:rPr>
                <a:t>第</a:t>
              </a:r>
              <a:r>
                <a:rPr lang="en-US" altLang="zh-TW" sz="1200" b="1" dirty="0">
                  <a:solidFill>
                    <a:srgbClr val="6D6834"/>
                  </a:solidFill>
                  <a:ea typeface="標楷體" panose="03000509000000000000" pitchFamily="65" charset="-120"/>
                </a:rPr>
                <a:t>17</a:t>
              </a:r>
              <a:r>
                <a:rPr lang="zh-TW" altLang="en-US" sz="1200" b="1" dirty="0">
                  <a:solidFill>
                    <a:srgbClr val="6D6834"/>
                  </a:solidFill>
                  <a:ea typeface="標楷體" panose="03000509000000000000" pitchFamily="65" charset="-120"/>
                </a:rPr>
                <a:t>屆黃</a:t>
              </a:r>
              <a:r>
                <a:rPr lang="zh-TW" altLang="en-US" sz="1200" b="1" u="sng" dirty="0">
                  <a:ea typeface="標楷體" panose="03000509000000000000" pitchFamily="65" charset="-120"/>
                </a:rPr>
                <a:t>介辰教授</a:t>
              </a:r>
              <a:r>
                <a:rPr lang="zh-TW" altLang="en-US" sz="1200" b="1" dirty="0">
                  <a:solidFill>
                    <a:srgbClr val="6D6834"/>
                  </a:solidFill>
                  <a:ea typeface="標楷體" panose="03000509000000000000" pitchFamily="65" charset="-120"/>
                </a:rPr>
                <a:t>、</a:t>
              </a:r>
              <a:r>
                <a:rPr lang="zh-TW" altLang="en-US" sz="1200" b="1" u="sng" dirty="0">
                  <a:ea typeface="標楷體" panose="03000509000000000000" pitchFamily="65" charset="-120"/>
                </a:rPr>
                <a:t>黃皓瑄教授</a:t>
              </a:r>
              <a:r>
                <a:rPr lang="zh-TW" altLang="en-US" sz="1200" b="1" dirty="0">
                  <a:solidFill>
                    <a:srgbClr val="6D6834"/>
                  </a:solidFill>
                  <a:ea typeface="標楷體" panose="03000509000000000000" pitchFamily="65" charset="-120"/>
                </a:rPr>
                <a:t>研究團隊</a:t>
              </a:r>
              <a:endParaRPr lang="en-US" altLang="zh-TW" sz="1200" b="1" dirty="0">
                <a:solidFill>
                  <a:srgbClr val="6D6834"/>
                </a:solidFill>
                <a:ea typeface="標楷體" panose="03000509000000000000" pitchFamily="65" charset="-120"/>
              </a:endParaRPr>
            </a:p>
            <a:p>
              <a:pPr>
                <a:lnSpc>
                  <a:spcPct val="120000"/>
                </a:lnSpc>
              </a:pPr>
              <a:r>
                <a:rPr lang="zh-TW" altLang="en-US" sz="1200" b="1" dirty="0">
                  <a:solidFill>
                    <a:srgbClr val="6D6834"/>
                  </a:solidFill>
                  <a:ea typeface="標楷體" panose="03000509000000000000" pitchFamily="65" charset="-120"/>
                </a:rPr>
                <a:t>「全方位植物內生菌型生物刺激素」</a:t>
              </a:r>
            </a:p>
          </p:txBody>
        </p:sp>
        <p:sp>
          <p:nvSpPr>
            <p:cNvPr id="26" name="流程圖: 抽選 25"/>
            <p:cNvSpPr/>
            <p:nvPr/>
          </p:nvSpPr>
          <p:spPr>
            <a:xfrm>
              <a:off x="4284971" y="6243776"/>
              <a:ext cx="108000" cy="108000"/>
            </a:xfrm>
            <a:prstGeom prst="flowChartExtract">
              <a:avLst/>
            </a:prstGeom>
            <a:solidFill>
              <a:srgbClr val="6D68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ea typeface="標楷體" panose="03000509000000000000" pitchFamily="65" charset="-120"/>
              </a:endParaRPr>
            </a:p>
          </p:txBody>
        </p:sp>
      </p:grpSp>
      <p:pic>
        <p:nvPicPr>
          <p:cNvPr id="27" name="圖片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34" y="353325"/>
            <a:ext cx="640079" cy="6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https://logo.nchu.edu.tw/2020basic/PNG/03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60" y="405567"/>
            <a:ext cx="2034933" cy="5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716;p62"/>
          <p:cNvSpPr txBox="1">
            <a:spLocks/>
          </p:cNvSpPr>
          <p:nvPr/>
        </p:nvSpPr>
        <p:spPr>
          <a:xfrm>
            <a:off x="945595" y="1080703"/>
            <a:ext cx="2699305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>
              <a:buClr>
                <a:prstClr val="black"/>
              </a:buClr>
            </a:pPr>
            <a:r>
              <a:rPr lang="zh-TW" altLang="en-US" sz="4800" b="1" kern="0" dirty="0">
                <a:solidFill>
                  <a:prstClr val="black"/>
                </a:solidFill>
                <a:latin typeface="+mn-lt"/>
                <a:ea typeface="標楷體" panose="03000509000000000000" pitchFamily="65" charset="-120"/>
              </a:rPr>
              <a:t>教師亮點</a:t>
            </a:r>
          </a:p>
        </p:txBody>
      </p:sp>
      <p:sp>
        <p:nvSpPr>
          <p:cNvPr id="12" name="四角星形 11"/>
          <p:cNvSpPr/>
          <p:nvPr/>
        </p:nvSpPr>
        <p:spPr>
          <a:xfrm>
            <a:off x="777667" y="726393"/>
            <a:ext cx="354310" cy="354310"/>
          </a:xfrm>
          <a:prstGeom prst="star4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標楷體" panose="03000509000000000000" pitchFamily="65" charset="-120"/>
            </a:endParaRPr>
          </a:p>
        </p:txBody>
      </p:sp>
      <p:sp>
        <p:nvSpPr>
          <p:cNvPr id="13" name="四角星形 12"/>
          <p:cNvSpPr/>
          <p:nvPr/>
        </p:nvSpPr>
        <p:spPr>
          <a:xfrm>
            <a:off x="3545435" y="1256294"/>
            <a:ext cx="354310" cy="354310"/>
          </a:xfrm>
          <a:prstGeom prst="star4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標楷體" panose="03000509000000000000" pitchFamily="65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0" y="1724247"/>
            <a:ext cx="5400000" cy="36000"/>
          </a:xfrm>
          <a:prstGeom prst="rect">
            <a:avLst/>
          </a:prstGeom>
          <a:solidFill>
            <a:srgbClr val="C1AA65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zh-TW" altLang="en-US" kern="0">
              <a:solidFill>
                <a:prstClr val="white"/>
              </a:solidFill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12373" y="5354475"/>
            <a:ext cx="49752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b="1" dirty="0">
                <a:solidFill>
                  <a:srgbClr val="0000FF"/>
                </a:solidFill>
                <a:ea typeface="標楷體" panose="03000509000000000000" pitchFamily="65" charset="-120"/>
              </a:rPr>
              <a:t>本系</a:t>
            </a:r>
            <a:r>
              <a:rPr lang="zh-TW" altLang="en-US" sz="1200" b="1" u="sng" dirty="0">
                <a:ea typeface="標楷體" panose="03000509000000000000" pitchFamily="65" charset="-120"/>
              </a:rPr>
              <a:t>林幸助</a:t>
            </a:r>
            <a:r>
              <a:rPr lang="zh-TW" altLang="en-US" sz="1200" b="1" dirty="0">
                <a:solidFill>
                  <a:srgbClr val="0000FF"/>
                </a:solidFill>
                <a:ea typeface="標楷體" panose="03000509000000000000" pitchFamily="65" charset="-120"/>
              </a:rPr>
              <a:t>團隊研發「生態系統碳收支模式方法學」獲農業部頒發</a:t>
            </a:r>
            <a:r>
              <a:rPr lang="en-US" altLang="zh-TW" sz="1200" b="1" dirty="0">
                <a:solidFill>
                  <a:srgbClr val="0000FF"/>
                </a:solidFill>
                <a:ea typeface="標楷體" panose="03000509000000000000" pitchFamily="65" charset="-120"/>
              </a:rPr>
              <a:t>2023</a:t>
            </a:r>
            <a:r>
              <a:rPr lang="zh-TW" altLang="en-US" sz="1200" b="1" dirty="0">
                <a:solidFill>
                  <a:srgbClr val="0000FF"/>
                </a:solidFill>
                <a:ea typeface="標楷體" panose="03000509000000000000" pitchFamily="65" charset="-120"/>
              </a:rPr>
              <a:t>國家農業科學獎。</a:t>
            </a:r>
            <a:endParaRPr lang="zh-TW" altLang="en-US" sz="1200" b="1" dirty="0">
              <a:ea typeface="標楷體" panose="03000509000000000000" pitchFamily="65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826179" y="4428635"/>
            <a:ext cx="27134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b="1" u="sng" dirty="0">
                <a:solidFill>
                  <a:schemeClr val="accent4">
                    <a:lumMod val="75000"/>
                  </a:schemeClr>
                </a:solidFill>
                <a:ea typeface="標楷體" panose="03000509000000000000" pitchFamily="65" charset="-120"/>
              </a:rPr>
              <a:t>林幸助老師</a:t>
            </a:r>
            <a:r>
              <a:rPr lang="zh-TW" altLang="en-US" sz="1200" b="1" dirty="0">
                <a:solidFill>
                  <a:srgbClr val="000000"/>
                </a:solidFill>
                <a:ea typeface="標楷體" panose="03000509000000000000" pitchFamily="65" charset="-120"/>
              </a:rPr>
              <a:t>榮獲國際</a:t>
            </a:r>
            <a:r>
              <a:rPr lang="en-US" altLang="zh-TW" sz="1200" b="1" dirty="0">
                <a:solidFill>
                  <a:srgbClr val="000000"/>
                </a:solidFill>
                <a:ea typeface="標楷體" panose="03000509000000000000" pitchFamily="65" charset="-120"/>
              </a:rPr>
              <a:t>2022</a:t>
            </a:r>
            <a:r>
              <a:rPr lang="zh-TW" altLang="en-US" sz="1200" b="1" dirty="0">
                <a:solidFill>
                  <a:srgbClr val="000000"/>
                </a:solidFill>
                <a:ea typeface="標楷體" panose="03000509000000000000" pitchFamily="65" charset="-120"/>
              </a:rPr>
              <a:t>永續碳中和研究獎「</a:t>
            </a:r>
            <a:r>
              <a:rPr lang="en-US" altLang="zh-TW" sz="1200" b="1" dirty="0">
                <a:solidFill>
                  <a:srgbClr val="000000"/>
                </a:solidFill>
                <a:ea typeface="標楷體" panose="03000509000000000000" pitchFamily="65" charset="-120"/>
              </a:rPr>
              <a:t>The Sustainability 2022 Carbon Neutrality Award</a:t>
            </a:r>
            <a:r>
              <a:rPr lang="zh-TW" altLang="en-US" sz="1200" b="1" dirty="0">
                <a:solidFill>
                  <a:srgbClr val="000000"/>
                </a:solidFill>
                <a:ea typeface="標楷體" panose="03000509000000000000" pitchFamily="65" charset="-120"/>
              </a:rPr>
              <a:t>」 得獎人中唯一的亞洲學者</a:t>
            </a:r>
            <a:endParaRPr lang="zh-TW" altLang="en-US" sz="1200" b="1" dirty="0"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513" y="1256294"/>
            <a:ext cx="2368780" cy="28616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0711579-4892-4169-8C35-889597FA81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" t="3486" r="2519" b="2042"/>
          <a:stretch/>
        </p:blipFill>
        <p:spPr>
          <a:xfrm>
            <a:off x="464364" y="2588177"/>
            <a:ext cx="4471270" cy="25095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021121E8-A4E2-4424-B53B-5E4F29C38B4A}"/>
              </a:ext>
            </a:extLst>
          </p:cNvPr>
          <p:cNvSpPr txBox="1"/>
          <p:nvPr/>
        </p:nvSpPr>
        <p:spPr>
          <a:xfrm>
            <a:off x="5807667" y="5278540"/>
            <a:ext cx="2874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u="sng" dirty="0">
                <a:solidFill>
                  <a:schemeClr val="accent4">
                    <a:lumMod val="75000"/>
                  </a:schemeClr>
                </a:solidFill>
                <a:ea typeface="標楷體" panose="03000509000000000000" pitchFamily="65" charset="-120"/>
              </a:rPr>
              <a:t>林幸助教授</a:t>
            </a:r>
            <a:r>
              <a:rPr lang="zh-TW" altLang="en-US" sz="1200" b="1" dirty="0">
                <a:ea typeface="標楷體" panose="03000509000000000000" pitchFamily="65" charset="-120"/>
              </a:rPr>
              <a:t>榮獲「國際濕地科學家學會亞洲分會傑出科學成就獎」及「濕地學期刊傑出副主編獎」。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C482795-27F4-4666-92C3-2179676CBA9D}"/>
              </a:ext>
            </a:extLst>
          </p:cNvPr>
          <p:cNvSpPr txBox="1"/>
          <p:nvPr/>
        </p:nvSpPr>
        <p:spPr>
          <a:xfrm>
            <a:off x="5826179" y="6031756"/>
            <a:ext cx="2874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u="sng" dirty="0">
                <a:solidFill>
                  <a:schemeClr val="accent4">
                    <a:lumMod val="75000"/>
                  </a:schemeClr>
                </a:solidFill>
                <a:ea typeface="標楷體" panose="03000509000000000000" pitchFamily="65" charset="-120"/>
              </a:rPr>
              <a:t>林幸助教授</a:t>
            </a:r>
            <a:r>
              <a:rPr lang="zh-TW" altLang="en-US" sz="1200" b="1" dirty="0">
                <a:ea typeface="標楷體" panose="03000509000000000000" pitchFamily="65" charset="-120"/>
              </a:rPr>
              <a:t>榮獲第二屆海洋保育貢獻楷模獎。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81" y="375089"/>
            <a:ext cx="640079" cy="6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4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s://logo.nchu.edu.tw/2020basic/PNG/03-1.png">
            <a:extLst>
              <a:ext uri="{FF2B5EF4-FFF2-40B4-BE49-F238E27FC236}">
                <a16:creationId xmlns:a16="http://schemas.microsoft.com/office/drawing/2014/main" id="{C4888538-E9A5-3077-30A0-FC07A0699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404813"/>
            <a:ext cx="20351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Google Shape;1716;p62">
            <a:extLst>
              <a:ext uri="{FF2B5EF4-FFF2-40B4-BE49-F238E27FC236}">
                <a16:creationId xmlns:a16="http://schemas.microsoft.com/office/drawing/2014/main" id="{483CA5BC-5464-B6AD-B81B-9C81C4E7CBBB}"/>
              </a:ext>
            </a:extLst>
          </p:cNvPr>
          <p:cNvSpPr txBox="1">
            <a:spLocks/>
          </p:cNvSpPr>
          <p:nvPr/>
        </p:nvSpPr>
        <p:spPr>
          <a:xfrm>
            <a:off x="946150" y="1081088"/>
            <a:ext cx="5492750" cy="48895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 eaLnBrk="1" fontAlgn="auto" hangingPunct="1">
              <a:buClr>
                <a:prstClr val="black"/>
              </a:buClr>
              <a:defRPr/>
            </a:pPr>
            <a:r>
              <a:rPr lang="zh-TW" altLang="en-US" sz="4800" b="1" kern="0" dirty="0">
                <a:solidFill>
                  <a:prstClr val="black"/>
                </a:solidFill>
                <a:latin typeface="+mn-lt"/>
                <a:ea typeface="標楷體" panose="03000509000000000000" pitchFamily="65" charset="-120"/>
              </a:rPr>
              <a:t>教師亮點   </a:t>
            </a:r>
            <a:r>
              <a:rPr lang="zh-TW" altLang="en-US" sz="2000" b="1" dirty="0">
                <a:latin typeface="+mn-lt"/>
                <a:ea typeface="標楷體" panose="03000509000000000000" pitchFamily="65" charset="-120"/>
              </a:rPr>
              <a:t>懷璧獎和興大之光</a:t>
            </a:r>
            <a:endParaRPr lang="zh-TW" altLang="en-US" sz="2000" b="1" kern="0" dirty="0">
              <a:solidFill>
                <a:prstClr val="black"/>
              </a:solidFill>
              <a:latin typeface="+mn-lt"/>
              <a:ea typeface="標楷體" panose="03000509000000000000" pitchFamily="65" charset="-120"/>
            </a:endParaRPr>
          </a:p>
        </p:txBody>
      </p:sp>
      <p:sp>
        <p:nvSpPr>
          <p:cNvPr id="12" name="四角星形 11">
            <a:extLst>
              <a:ext uri="{FF2B5EF4-FFF2-40B4-BE49-F238E27FC236}">
                <a16:creationId xmlns:a16="http://schemas.microsoft.com/office/drawing/2014/main" id="{382D8F5B-2345-4839-4625-7273FD4834AD}"/>
              </a:ext>
            </a:extLst>
          </p:cNvPr>
          <p:cNvSpPr/>
          <p:nvPr/>
        </p:nvSpPr>
        <p:spPr>
          <a:xfrm>
            <a:off x="777875" y="727075"/>
            <a:ext cx="354013" cy="354013"/>
          </a:xfrm>
          <a:prstGeom prst="star4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13" name="四角星形 12">
            <a:extLst>
              <a:ext uri="{FF2B5EF4-FFF2-40B4-BE49-F238E27FC236}">
                <a16:creationId xmlns:a16="http://schemas.microsoft.com/office/drawing/2014/main" id="{B437A2ED-FF3A-8203-DB70-C00AD7845E1E}"/>
              </a:ext>
            </a:extLst>
          </p:cNvPr>
          <p:cNvSpPr/>
          <p:nvPr/>
        </p:nvSpPr>
        <p:spPr>
          <a:xfrm>
            <a:off x="3544888" y="1255713"/>
            <a:ext cx="355600" cy="355600"/>
          </a:xfrm>
          <a:prstGeom prst="star4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48B0B99-E628-05C2-57EF-4B27FFF96CB9}"/>
              </a:ext>
            </a:extLst>
          </p:cNvPr>
          <p:cNvSpPr/>
          <p:nvPr/>
        </p:nvSpPr>
        <p:spPr>
          <a:xfrm>
            <a:off x="0" y="1724025"/>
            <a:ext cx="5400675" cy="36513"/>
          </a:xfrm>
          <a:prstGeom prst="rect">
            <a:avLst/>
          </a:prstGeom>
          <a:solidFill>
            <a:srgbClr val="C1AA65"/>
          </a:solidFill>
          <a:ln w="19050" cap="rnd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zh-TW" altLang="en-US" kern="0">
              <a:solidFill>
                <a:prstClr val="white"/>
              </a:solidFill>
              <a:latin typeface="+mn-lt"/>
              <a:sym typeface="Arial"/>
            </a:endParaRPr>
          </a:p>
        </p:txBody>
      </p:sp>
      <p:sp>
        <p:nvSpPr>
          <p:cNvPr id="64519" name="矩形 4">
            <a:extLst>
              <a:ext uri="{FF2B5EF4-FFF2-40B4-BE49-F238E27FC236}">
                <a16:creationId xmlns:a16="http://schemas.microsoft.com/office/drawing/2014/main" id="{E81EA4CE-70A3-3080-CDAD-2AADB4E4E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5788" y="2425700"/>
            <a:ext cx="20256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 b="1"/>
              <a:t>林振祥老師榮獲本校</a:t>
            </a:r>
            <a:r>
              <a:rPr lang="en-US" altLang="zh-TW" sz="1800" b="1"/>
              <a:t>113</a:t>
            </a:r>
            <a:r>
              <a:rPr lang="zh-TW" altLang="en-US" sz="1800" b="1"/>
              <a:t>年度 懷璧獎</a:t>
            </a:r>
            <a:endParaRPr lang="zh-TW" altLang="en-US" sz="18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 b="1"/>
              <a:t>優秀年輕學者獎助計畫</a:t>
            </a:r>
            <a:r>
              <a:rPr lang="en-US" altLang="zh-TW" sz="1800" b="1"/>
              <a:t>-</a:t>
            </a:r>
            <a:r>
              <a:rPr lang="zh-TW" altLang="en-US" sz="1800" b="1"/>
              <a:t>生命科學組</a:t>
            </a:r>
            <a:endParaRPr lang="zh-TW" altLang="en-US" sz="1800"/>
          </a:p>
        </p:txBody>
      </p:sp>
      <p:sp>
        <p:nvSpPr>
          <p:cNvPr id="64520" name="矩形 20">
            <a:extLst>
              <a:ext uri="{FF2B5EF4-FFF2-40B4-BE49-F238E27FC236}">
                <a16:creationId xmlns:a16="http://schemas.microsoft.com/office/drawing/2014/main" id="{E91AC4F7-0BE7-9A12-8DBB-F966C337C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0638" y="6243638"/>
            <a:ext cx="330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600" b="1"/>
              <a:t>林赫老師榮獲本校</a:t>
            </a:r>
            <a:r>
              <a:rPr lang="en-US" altLang="zh-TW" sz="1600" b="1"/>
              <a:t>104</a:t>
            </a:r>
            <a:r>
              <a:rPr lang="zh-TW" altLang="en-US" sz="1600" b="1"/>
              <a:t>年度 懷璧獎</a:t>
            </a:r>
            <a:endParaRPr lang="zh-TW" altLang="en-US" sz="160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600" b="1"/>
              <a:t>優秀年輕學者獎助計畫</a:t>
            </a:r>
            <a:r>
              <a:rPr lang="en-US" altLang="zh-TW" sz="1600" b="1"/>
              <a:t>-</a:t>
            </a:r>
            <a:r>
              <a:rPr lang="zh-TW" altLang="en-US" sz="1600" b="1"/>
              <a:t>生命科學組</a:t>
            </a:r>
            <a:endParaRPr lang="zh-TW" altLang="en-US" sz="1600"/>
          </a:p>
        </p:txBody>
      </p:sp>
      <p:pic>
        <p:nvPicPr>
          <p:cNvPr id="1038" name="Picture 14" descr="林赫 - 特聘教授">
            <a:extLst>
              <a:ext uri="{FF2B5EF4-FFF2-40B4-BE49-F238E27FC236}">
                <a16:creationId xmlns:a16="http://schemas.microsoft.com/office/drawing/2014/main" id="{FEC06A36-2A7A-3A55-BE3F-7F81758C7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7185" y="4431414"/>
            <a:ext cx="1588541" cy="17650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40" name="Picture 16" descr="林振祥">
            <a:extLst>
              <a:ext uri="{FF2B5EF4-FFF2-40B4-BE49-F238E27FC236}">
                <a16:creationId xmlns:a16="http://schemas.microsoft.com/office/drawing/2014/main" id="{8C4DFA84-B60F-F2F9-D4F2-55004B374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1966" y="1989337"/>
            <a:ext cx="1866388" cy="20737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" descr="林幸助">
            <a:extLst>
              <a:ext uri="{FF2B5EF4-FFF2-40B4-BE49-F238E27FC236}">
                <a16:creationId xmlns:a16="http://schemas.microsoft.com/office/drawing/2014/main" id="{40417E05-F695-6184-357C-349B0453A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1352" y="4344595"/>
            <a:ext cx="1588541" cy="17650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6" descr="黃介辰">
            <a:extLst>
              <a:ext uri="{FF2B5EF4-FFF2-40B4-BE49-F238E27FC236}">
                <a16:creationId xmlns:a16="http://schemas.microsoft.com/office/drawing/2014/main" id="{C2D45DA4-57B4-01B2-BBE3-D8BEAA3F9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3342" y="4431414"/>
            <a:ext cx="1588540" cy="17650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4525" name="矩形 26">
            <a:extLst>
              <a:ext uri="{FF2B5EF4-FFF2-40B4-BE49-F238E27FC236}">
                <a16:creationId xmlns:a16="http://schemas.microsoft.com/office/drawing/2014/main" id="{C183C7CF-CB43-E2EF-21AF-17C656DD8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" y="6243638"/>
            <a:ext cx="2322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600" b="1"/>
              <a:t>黃介辰老師榮獲</a:t>
            </a:r>
            <a:r>
              <a:rPr lang="en-US" altLang="zh-TW" sz="1600" b="1"/>
              <a:t>110</a:t>
            </a:r>
            <a:r>
              <a:rPr lang="zh-TW" altLang="en-US" sz="1600" b="1"/>
              <a:t>學年度本校興大之光</a:t>
            </a:r>
            <a:endParaRPr lang="zh-TW" altLang="en-US" sz="1600"/>
          </a:p>
        </p:txBody>
      </p:sp>
      <p:sp>
        <p:nvSpPr>
          <p:cNvPr id="64526" name="矩形 27">
            <a:extLst>
              <a:ext uri="{FF2B5EF4-FFF2-40B4-BE49-F238E27FC236}">
                <a16:creationId xmlns:a16="http://schemas.microsoft.com/office/drawing/2014/main" id="{57319020-ECBD-C0EE-C6C5-FE5AAA0BC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113" y="6243638"/>
            <a:ext cx="2430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600" b="1"/>
              <a:t>林幸助老師榮獲</a:t>
            </a:r>
            <a:r>
              <a:rPr lang="en-US" altLang="zh-TW" sz="1600" b="1"/>
              <a:t>106</a:t>
            </a:r>
            <a:r>
              <a:rPr lang="zh-TW" altLang="en-US" sz="1600" b="1"/>
              <a:t>學年度本校興大之光</a:t>
            </a:r>
            <a:endParaRPr lang="zh-TW" altLang="en-US" sz="1600"/>
          </a:p>
        </p:txBody>
      </p:sp>
      <p:pic>
        <p:nvPicPr>
          <p:cNvPr id="64527" name="圖片 14">
            <a:extLst>
              <a:ext uri="{FF2B5EF4-FFF2-40B4-BE49-F238E27FC236}">
                <a16:creationId xmlns:a16="http://schemas.microsoft.com/office/drawing/2014/main" id="{E15ABB93-F39F-A2C7-4751-FFFC0CB08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138" y="347663"/>
            <a:ext cx="639762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8" name="矩形 4">
            <a:extLst>
              <a:ext uri="{FF2B5EF4-FFF2-40B4-BE49-F238E27FC236}">
                <a16:creationId xmlns:a16="http://schemas.microsoft.com/office/drawing/2014/main" id="{7862F69F-5E25-18B2-A5F3-537AD8EEF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5225" y="1993900"/>
            <a:ext cx="2222500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 b="1"/>
              <a:t>林玉儒老師榮獲本校</a:t>
            </a:r>
            <a:r>
              <a:rPr lang="en-US" altLang="zh-TW" sz="1800" b="1"/>
              <a:t>115</a:t>
            </a:r>
            <a:r>
              <a:rPr lang="zh-TW" altLang="en-US" sz="1800" b="1"/>
              <a:t>年度 懷璧獎</a:t>
            </a:r>
            <a:endParaRPr lang="zh-TW" altLang="en-US" sz="1800"/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 b="1"/>
              <a:t>優秀年輕學者獎助計畫</a:t>
            </a:r>
            <a:r>
              <a:rPr lang="en-US" altLang="zh-TW" sz="1800" b="1"/>
              <a:t>-</a:t>
            </a:r>
            <a:r>
              <a:rPr lang="zh-TW" altLang="en-US" sz="1800" b="1"/>
              <a:t>生命科學組</a:t>
            </a:r>
            <a:endParaRPr lang="en-US" altLang="zh-TW" sz="1800" b="1"/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800" b="1"/>
              <a:t>113 </a:t>
            </a:r>
            <a:r>
              <a:rPr lang="zh-TW" altLang="en-US" sz="1800" b="1"/>
              <a:t>年度臺綜大年輕學者創新研發成果選拔生醫組優等獎</a:t>
            </a:r>
          </a:p>
        </p:txBody>
      </p:sp>
      <p:pic>
        <p:nvPicPr>
          <p:cNvPr id="55313" name="Picture 17" descr="林玉儒 - 副教授">
            <a:extLst>
              <a:ext uri="{FF2B5EF4-FFF2-40B4-BE49-F238E27FC236}">
                <a16:creationId xmlns:a16="http://schemas.microsoft.com/office/drawing/2014/main" id="{82F9CFC6-8EA2-FE10-F672-5F5A82C77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5059" y="2008623"/>
            <a:ext cx="1831674" cy="20351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p62"/>
          <p:cNvSpPr txBox="1">
            <a:spLocks noGrp="1"/>
          </p:cNvSpPr>
          <p:nvPr>
            <p:ph type="title" idx="4294967295"/>
          </p:nvPr>
        </p:nvSpPr>
        <p:spPr>
          <a:xfrm>
            <a:off x="1485596" y="2036167"/>
            <a:ext cx="1019175" cy="4175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dirty="0">
                <a:solidFill>
                  <a:schemeClr val="accent3"/>
                </a:solidFill>
                <a:latin typeface="Montserrat Black" panose="00000A00000000000000" pitchFamily="50" charset="0"/>
              </a:rPr>
              <a:t>1919</a:t>
            </a:r>
            <a:endParaRPr dirty="0">
              <a:solidFill>
                <a:schemeClr val="accent3"/>
              </a:solidFill>
              <a:latin typeface="Montserrat Black" panose="00000A00000000000000" pitchFamily="50" charset="0"/>
            </a:endParaRPr>
          </a:p>
        </p:txBody>
      </p:sp>
      <p:sp>
        <p:nvSpPr>
          <p:cNvPr id="1716" name="Google Shape;1716;p62"/>
          <p:cNvSpPr txBox="1">
            <a:spLocks noGrp="1"/>
          </p:cNvSpPr>
          <p:nvPr>
            <p:ph type="title" idx="4294967295"/>
          </p:nvPr>
        </p:nvSpPr>
        <p:spPr>
          <a:xfrm>
            <a:off x="602688" y="1215373"/>
            <a:ext cx="3121025" cy="488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校史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創校百年</a:t>
            </a:r>
            <a:endParaRPr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20" name="Google Shape;1720;p62"/>
          <p:cNvSpPr txBox="1">
            <a:spLocks noGrp="1"/>
          </p:cNvSpPr>
          <p:nvPr>
            <p:ph type="subTitle" idx="4294967295"/>
          </p:nvPr>
        </p:nvSpPr>
        <p:spPr>
          <a:xfrm>
            <a:off x="1485595" y="2364780"/>
            <a:ext cx="2146300" cy="3460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None/>
            </a:pPr>
            <a:r>
              <a:rPr lang="zh-TW" altLang="en-US" dirty="0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臺灣總督府農林專門學校</a:t>
            </a:r>
          </a:p>
        </p:txBody>
      </p:sp>
      <p:sp>
        <p:nvSpPr>
          <p:cNvPr id="9" name="橢圓 8"/>
          <p:cNvSpPr/>
          <p:nvPr/>
        </p:nvSpPr>
        <p:spPr>
          <a:xfrm>
            <a:off x="1680475" y="2669808"/>
            <a:ext cx="71562" cy="7156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zh-TW" altLang="en-US" sz="1400" kern="0">
              <a:solidFill>
                <a:srgbClr val="FFFFFF"/>
              </a:solidFill>
              <a:latin typeface="Arial"/>
              <a:ea typeface="新細明體" panose="02020500000000000000" pitchFamily="18" charset="-120"/>
              <a:sym typeface="Arial"/>
            </a:endParaRPr>
          </a:p>
        </p:txBody>
      </p:sp>
      <p:sp>
        <p:nvSpPr>
          <p:cNvPr id="28" name="矩形 27"/>
          <p:cNvSpPr/>
          <p:nvPr/>
        </p:nvSpPr>
        <p:spPr>
          <a:xfrm rot="16200000">
            <a:off x="1626256" y="2792099"/>
            <a:ext cx="180000" cy="1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zh-TW" altLang="en-US" sz="1400" kern="0">
              <a:solidFill>
                <a:srgbClr val="FFFFFF"/>
              </a:solidFill>
              <a:latin typeface="Arial"/>
              <a:ea typeface="新細明體" panose="02020500000000000000" pitchFamily="18" charset="-120"/>
              <a:sym typeface="Arial"/>
            </a:endParaRPr>
          </a:p>
        </p:txBody>
      </p:sp>
      <p:sp>
        <p:nvSpPr>
          <p:cNvPr id="36" name="Google Shape;1719;p62"/>
          <p:cNvSpPr txBox="1">
            <a:spLocks/>
          </p:cNvSpPr>
          <p:nvPr/>
        </p:nvSpPr>
        <p:spPr>
          <a:xfrm>
            <a:off x="1680476" y="3107101"/>
            <a:ext cx="1019175" cy="417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 algn="ctr">
              <a:buClr>
                <a:srgbClr val="1A2A35"/>
              </a:buClr>
            </a:pPr>
            <a:r>
              <a:rPr lang="en-US" altLang="zh-TW" kern="0" dirty="0">
                <a:solidFill>
                  <a:srgbClr val="5E6E8A"/>
                </a:solidFill>
                <a:latin typeface="Montserrat Black" panose="00000A00000000000000" pitchFamily="50" charset="0"/>
              </a:rPr>
              <a:t>1922</a:t>
            </a:r>
            <a:endParaRPr lang="en-US" kern="0" dirty="0">
              <a:solidFill>
                <a:srgbClr val="5E6E8A"/>
              </a:solidFill>
              <a:latin typeface="Montserrat Black" panose="00000A00000000000000" pitchFamily="50" charset="0"/>
            </a:endParaRPr>
          </a:p>
        </p:txBody>
      </p:sp>
      <p:sp>
        <p:nvSpPr>
          <p:cNvPr id="37" name="Google Shape;1720;p62"/>
          <p:cNvSpPr txBox="1">
            <a:spLocks/>
          </p:cNvSpPr>
          <p:nvPr/>
        </p:nvSpPr>
        <p:spPr>
          <a:xfrm>
            <a:off x="1707256" y="3494244"/>
            <a:ext cx="2145928" cy="346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Medium"/>
              <a:buChar char="■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indent="0">
              <a:buClr>
                <a:srgbClr val="5E6E8A"/>
              </a:buClr>
              <a:buNone/>
            </a:pPr>
            <a:r>
              <a:rPr lang="zh-TW" altLang="en-US" kern="0" dirty="0">
                <a:solidFill>
                  <a:srgbClr val="5E6E8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臺灣總督府高等農林學校</a:t>
            </a:r>
          </a:p>
        </p:txBody>
      </p:sp>
      <p:sp>
        <p:nvSpPr>
          <p:cNvPr id="39" name="橢圓 38"/>
          <p:cNvSpPr/>
          <p:nvPr/>
        </p:nvSpPr>
        <p:spPr>
          <a:xfrm flipV="1">
            <a:off x="2290415" y="3032145"/>
            <a:ext cx="71562" cy="7156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zh-TW" altLang="en-US" sz="1400" kern="0">
              <a:solidFill>
                <a:srgbClr val="FFFFFF"/>
              </a:solidFill>
              <a:latin typeface="Arial"/>
              <a:ea typeface="新細明體" panose="02020500000000000000" pitchFamily="18" charset="-120"/>
              <a:sym typeface="Arial"/>
            </a:endParaRPr>
          </a:p>
        </p:txBody>
      </p:sp>
      <p:sp>
        <p:nvSpPr>
          <p:cNvPr id="40" name="矩形 39"/>
          <p:cNvSpPr/>
          <p:nvPr/>
        </p:nvSpPr>
        <p:spPr>
          <a:xfrm rot="5400000" flipV="1">
            <a:off x="2236196" y="2963416"/>
            <a:ext cx="180000" cy="1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zh-TW" altLang="en-US" sz="1400" kern="0">
              <a:solidFill>
                <a:srgbClr val="FFFFFF"/>
              </a:solidFill>
              <a:latin typeface="Arial"/>
              <a:ea typeface="新細明體" panose="02020500000000000000" pitchFamily="18" charset="-120"/>
              <a:sym typeface="Arial"/>
            </a:endParaRPr>
          </a:p>
        </p:txBody>
      </p:sp>
      <p:sp>
        <p:nvSpPr>
          <p:cNvPr id="41" name="Google Shape;1719;p62"/>
          <p:cNvSpPr txBox="1">
            <a:spLocks/>
          </p:cNvSpPr>
          <p:nvPr/>
        </p:nvSpPr>
        <p:spPr>
          <a:xfrm>
            <a:off x="3723713" y="2036836"/>
            <a:ext cx="1019175" cy="417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 algn="ctr">
              <a:buClr>
                <a:srgbClr val="1A2A35"/>
              </a:buClr>
            </a:pPr>
            <a:r>
              <a:rPr lang="en-US" altLang="zh-TW" kern="0" dirty="0">
                <a:solidFill>
                  <a:srgbClr val="5E6E8A"/>
                </a:solidFill>
                <a:latin typeface="Montserrat Black" panose="00000A00000000000000" pitchFamily="50" charset="0"/>
              </a:rPr>
              <a:t>1927</a:t>
            </a:r>
            <a:endParaRPr lang="en-US" kern="0" dirty="0">
              <a:solidFill>
                <a:srgbClr val="5E6E8A"/>
              </a:solidFill>
              <a:latin typeface="Montserrat Black" panose="00000A00000000000000" pitchFamily="50" charset="0"/>
            </a:endParaRPr>
          </a:p>
        </p:txBody>
      </p:sp>
      <p:sp>
        <p:nvSpPr>
          <p:cNvPr id="42" name="Google Shape;1720;p62"/>
          <p:cNvSpPr txBox="1">
            <a:spLocks/>
          </p:cNvSpPr>
          <p:nvPr/>
        </p:nvSpPr>
        <p:spPr>
          <a:xfrm>
            <a:off x="3723712" y="2362467"/>
            <a:ext cx="1634318" cy="346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Medium"/>
              <a:buChar char="■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indent="0">
              <a:buClr>
                <a:srgbClr val="5E6E8A"/>
              </a:buClr>
              <a:buNone/>
            </a:pPr>
            <a:r>
              <a:rPr lang="zh-TW" altLang="en-US" kern="0" dirty="0">
                <a:solidFill>
                  <a:srgbClr val="5E6E8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臺北高等農林學校</a:t>
            </a:r>
          </a:p>
        </p:txBody>
      </p:sp>
      <p:sp>
        <p:nvSpPr>
          <p:cNvPr id="44" name="橢圓 43"/>
          <p:cNvSpPr/>
          <p:nvPr/>
        </p:nvSpPr>
        <p:spPr>
          <a:xfrm>
            <a:off x="4161737" y="2669808"/>
            <a:ext cx="71562" cy="7156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zh-TW" altLang="en-US" sz="1400" kern="0">
              <a:solidFill>
                <a:srgbClr val="FFFFFF"/>
              </a:solidFill>
              <a:latin typeface="Arial"/>
              <a:ea typeface="新細明體" panose="02020500000000000000" pitchFamily="18" charset="-120"/>
              <a:sym typeface="Arial"/>
            </a:endParaRPr>
          </a:p>
        </p:txBody>
      </p:sp>
      <p:sp>
        <p:nvSpPr>
          <p:cNvPr id="45" name="矩形 44"/>
          <p:cNvSpPr/>
          <p:nvPr/>
        </p:nvSpPr>
        <p:spPr>
          <a:xfrm rot="16200000">
            <a:off x="4107518" y="2792099"/>
            <a:ext cx="180000" cy="1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zh-TW" altLang="en-US" sz="1400" kern="0">
              <a:solidFill>
                <a:srgbClr val="FFFFFF"/>
              </a:solidFill>
              <a:latin typeface="Arial"/>
              <a:ea typeface="新細明體" panose="02020500000000000000" pitchFamily="18" charset="-120"/>
              <a:sym typeface="Arial"/>
            </a:endParaRPr>
          </a:p>
        </p:txBody>
      </p:sp>
      <p:sp>
        <p:nvSpPr>
          <p:cNvPr id="46" name="Google Shape;1719;p62"/>
          <p:cNvSpPr txBox="1">
            <a:spLocks/>
          </p:cNvSpPr>
          <p:nvPr/>
        </p:nvSpPr>
        <p:spPr>
          <a:xfrm>
            <a:off x="4384626" y="3107101"/>
            <a:ext cx="1210535" cy="417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 algn="ctr">
              <a:buClr>
                <a:srgbClr val="1A2A35"/>
              </a:buClr>
            </a:pPr>
            <a:r>
              <a:rPr lang="en-US" altLang="zh-TW" kern="0" dirty="0">
                <a:solidFill>
                  <a:srgbClr val="5E6E8A"/>
                </a:solidFill>
                <a:latin typeface="Montserrat Black" panose="00000A00000000000000" pitchFamily="50" charset="0"/>
              </a:rPr>
              <a:t>1928</a:t>
            </a:r>
            <a:endParaRPr lang="en-US" kern="0" dirty="0">
              <a:solidFill>
                <a:srgbClr val="5E6E8A"/>
              </a:solidFill>
              <a:latin typeface="Montserrat Black" panose="00000A00000000000000" pitchFamily="50" charset="0"/>
            </a:endParaRPr>
          </a:p>
        </p:txBody>
      </p:sp>
      <p:sp>
        <p:nvSpPr>
          <p:cNvPr id="47" name="Google Shape;1720;p62"/>
          <p:cNvSpPr txBox="1">
            <a:spLocks/>
          </p:cNvSpPr>
          <p:nvPr/>
        </p:nvSpPr>
        <p:spPr>
          <a:xfrm>
            <a:off x="4484252" y="3489290"/>
            <a:ext cx="2527197" cy="346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Medium"/>
              <a:buChar char="■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indent="0">
              <a:buClr>
                <a:srgbClr val="5E6E8A"/>
              </a:buClr>
              <a:buNone/>
            </a:pPr>
            <a:r>
              <a:rPr lang="zh-TW" altLang="en-US" kern="0" dirty="0">
                <a:solidFill>
                  <a:srgbClr val="5E6E8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臺北帝國大學附屬農林專門部</a:t>
            </a:r>
          </a:p>
        </p:txBody>
      </p:sp>
      <p:sp>
        <p:nvSpPr>
          <p:cNvPr id="49" name="橢圓 48"/>
          <p:cNvSpPr/>
          <p:nvPr/>
        </p:nvSpPr>
        <p:spPr>
          <a:xfrm flipV="1">
            <a:off x="4994565" y="3032145"/>
            <a:ext cx="71562" cy="7156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zh-TW" altLang="en-US" sz="1400" kern="0">
              <a:solidFill>
                <a:srgbClr val="FFFFFF"/>
              </a:solidFill>
              <a:latin typeface="Arial"/>
              <a:ea typeface="新細明體" panose="02020500000000000000" pitchFamily="18" charset="-120"/>
              <a:sym typeface="Arial"/>
            </a:endParaRPr>
          </a:p>
        </p:txBody>
      </p:sp>
      <p:sp>
        <p:nvSpPr>
          <p:cNvPr id="50" name="矩形 49"/>
          <p:cNvSpPr/>
          <p:nvPr/>
        </p:nvSpPr>
        <p:spPr>
          <a:xfrm rot="5400000" flipV="1">
            <a:off x="4940346" y="2963416"/>
            <a:ext cx="180000" cy="1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zh-TW" altLang="en-US" sz="1400" kern="0">
              <a:solidFill>
                <a:srgbClr val="FFFFFF"/>
              </a:solidFill>
              <a:latin typeface="Arial"/>
              <a:ea typeface="新細明體" panose="02020500000000000000" pitchFamily="18" charset="-120"/>
              <a:sym typeface="Arial"/>
            </a:endParaRPr>
          </a:p>
        </p:txBody>
      </p:sp>
      <p:sp>
        <p:nvSpPr>
          <p:cNvPr id="51" name="Google Shape;1719;p62"/>
          <p:cNvSpPr txBox="1">
            <a:spLocks/>
          </p:cNvSpPr>
          <p:nvPr/>
        </p:nvSpPr>
        <p:spPr>
          <a:xfrm>
            <a:off x="6033391" y="2036836"/>
            <a:ext cx="1078734" cy="417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 algn="ctr">
              <a:buClr>
                <a:srgbClr val="1A2A35"/>
              </a:buClr>
            </a:pPr>
            <a:r>
              <a:rPr lang="en-US" altLang="zh-TW" kern="0" dirty="0">
                <a:solidFill>
                  <a:srgbClr val="5E6E8A"/>
                </a:solidFill>
                <a:latin typeface="Montserrat Black" panose="00000A00000000000000" pitchFamily="50" charset="0"/>
              </a:rPr>
              <a:t>1943</a:t>
            </a:r>
            <a:endParaRPr lang="en-US" kern="0" dirty="0">
              <a:solidFill>
                <a:srgbClr val="5E6E8A"/>
              </a:solidFill>
              <a:latin typeface="Montserrat Black" panose="00000A00000000000000" pitchFamily="50" charset="0"/>
            </a:endParaRPr>
          </a:p>
        </p:txBody>
      </p:sp>
      <p:sp>
        <p:nvSpPr>
          <p:cNvPr id="52" name="Google Shape;1720;p62"/>
          <p:cNvSpPr txBox="1">
            <a:spLocks/>
          </p:cNvSpPr>
          <p:nvPr/>
        </p:nvSpPr>
        <p:spPr>
          <a:xfrm>
            <a:off x="6060903" y="2362467"/>
            <a:ext cx="2543149" cy="346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Medium"/>
              <a:buChar char="■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indent="0">
              <a:buClr>
                <a:srgbClr val="5E6E8A"/>
              </a:buClr>
              <a:buNone/>
            </a:pPr>
            <a:r>
              <a:rPr lang="zh-TW" altLang="en-US" kern="0" dirty="0">
                <a:solidFill>
                  <a:srgbClr val="5E6E8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臺灣總督府臺中高等農林學校</a:t>
            </a:r>
          </a:p>
        </p:txBody>
      </p:sp>
      <p:sp>
        <p:nvSpPr>
          <p:cNvPr id="54" name="橢圓 53"/>
          <p:cNvSpPr/>
          <p:nvPr/>
        </p:nvSpPr>
        <p:spPr>
          <a:xfrm>
            <a:off x="6471416" y="2669808"/>
            <a:ext cx="71562" cy="7156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zh-TW" altLang="en-US" sz="1400" kern="0">
              <a:solidFill>
                <a:srgbClr val="FFFFFF"/>
              </a:solidFill>
              <a:latin typeface="Arial"/>
              <a:ea typeface="新細明體" panose="02020500000000000000" pitchFamily="18" charset="-120"/>
              <a:sym typeface="Arial"/>
            </a:endParaRPr>
          </a:p>
        </p:txBody>
      </p:sp>
      <p:sp>
        <p:nvSpPr>
          <p:cNvPr id="55" name="矩形 54"/>
          <p:cNvSpPr/>
          <p:nvPr/>
        </p:nvSpPr>
        <p:spPr>
          <a:xfrm rot="16200000">
            <a:off x="6417197" y="2792099"/>
            <a:ext cx="180000" cy="1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zh-TW" altLang="en-US" sz="1400" kern="0">
              <a:solidFill>
                <a:srgbClr val="FFFFFF"/>
              </a:solidFill>
              <a:latin typeface="Arial"/>
              <a:ea typeface="新細明體" panose="02020500000000000000" pitchFamily="18" charset="-120"/>
              <a:sym typeface="Arial"/>
            </a:endParaRPr>
          </a:p>
        </p:txBody>
      </p:sp>
      <p:sp>
        <p:nvSpPr>
          <p:cNvPr id="12" name="剪去對角線角落矩形 11"/>
          <p:cNvSpPr/>
          <p:nvPr/>
        </p:nvSpPr>
        <p:spPr>
          <a:xfrm>
            <a:off x="612665" y="2275289"/>
            <a:ext cx="597877" cy="1294227"/>
          </a:xfrm>
          <a:prstGeom prst="snip2Diag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zh-TW" altLang="en-US" sz="1400" kern="0">
              <a:solidFill>
                <a:srgbClr val="FFFFFF"/>
              </a:solidFill>
              <a:latin typeface="Arial"/>
              <a:ea typeface="新細明體" panose="02020500000000000000" pitchFamily="18" charset="-120"/>
              <a:sym typeface="Arial"/>
            </a:endParaRPr>
          </a:p>
        </p:txBody>
      </p:sp>
      <p:pic>
        <p:nvPicPr>
          <p:cNvPr id="111" name="Picture 2" descr="https://logo.nchu.edu.tw/2020basic/PNG/03-1.png"/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8695" y="1246607"/>
            <a:ext cx="1607156" cy="42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" name="Google Shape;2633;p132"/>
          <p:cNvGrpSpPr/>
          <p:nvPr/>
        </p:nvGrpSpPr>
        <p:grpSpPr>
          <a:xfrm>
            <a:off x="1210542" y="2830054"/>
            <a:ext cx="7382871" cy="93965"/>
            <a:chOff x="6336019" y="3726078"/>
            <a:chExt cx="2591465" cy="351299"/>
          </a:xfrm>
          <a:solidFill>
            <a:schemeClr val="accent3"/>
          </a:solidFill>
        </p:grpSpPr>
        <p:sp>
          <p:nvSpPr>
            <p:cNvPr id="113" name="Google Shape;2634;p132"/>
            <p:cNvSpPr/>
            <p:nvPr/>
          </p:nvSpPr>
          <p:spPr>
            <a:xfrm>
              <a:off x="6336019" y="3733735"/>
              <a:ext cx="1985085" cy="337601"/>
            </a:xfrm>
            <a:prstGeom prst="homePlate">
              <a:avLst>
                <a:gd name="adj" fmla="val 50000"/>
              </a:avLst>
            </a:pr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635;p132"/>
            <p:cNvSpPr/>
            <p:nvPr/>
          </p:nvSpPr>
          <p:spPr>
            <a:xfrm>
              <a:off x="8757990" y="3730359"/>
              <a:ext cx="169494" cy="346547"/>
            </a:xfrm>
            <a:prstGeom prst="chevron">
              <a:avLst>
                <a:gd name="adj" fmla="val 50000"/>
              </a:avLst>
            </a:pr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2637;p132"/>
            <p:cNvSpPr/>
            <p:nvPr/>
          </p:nvSpPr>
          <p:spPr>
            <a:xfrm>
              <a:off x="8321104" y="3726078"/>
              <a:ext cx="436886" cy="351299"/>
            </a:xfrm>
            <a:prstGeom prst="chevron">
              <a:avLst>
                <a:gd name="adj" fmla="val 50000"/>
              </a:avLst>
            </a:pr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638526" y="4054067"/>
            <a:ext cx="7954887" cy="1770513"/>
            <a:chOff x="638525" y="3196816"/>
            <a:chExt cx="7954887" cy="1770513"/>
          </a:xfrm>
        </p:grpSpPr>
        <p:sp>
          <p:nvSpPr>
            <p:cNvPr id="110" name="剪去對角線角落矩形 109"/>
            <p:cNvSpPr/>
            <p:nvPr/>
          </p:nvSpPr>
          <p:spPr>
            <a:xfrm>
              <a:off x="638525" y="3403965"/>
              <a:ext cx="597877" cy="1294227"/>
            </a:xfrm>
            <a:prstGeom prst="snip2DiagRect">
              <a:avLst/>
            </a:prstGeom>
            <a:solidFill>
              <a:srgbClr val="C1AA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zh-TW" altLang="en-US" sz="1400" kern="0" dirty="0">
                <a:solidFill>
                  <a:srgbClr val="C1AA65"/>
                </a:solidFill>
                <a:latin typeface="Arial"/>
                <a:ea typeface="新細明體" panose="02020500000000000000" pitchFamily="18" charset="-120"/>
                <a:sym typeface="Arial"/>
              </a:endParaRPr>
            </a:p>
          </p:txBody>
        </p:sp>
        <p:sp>
          <p:nvSpPr>
            <p:cNvPr id="82" name="Google Shape;1719;p62"/>
            <p:cNvSpPr txBox="1">
              <a:spLocks/>
            </p:cNvSpPr>
            <p:nvPr/>
          </p:nvSpPr>
          <p:spPr>
            <a:xfrm>
              <a:off x="1619003" y="3196816"/>
              <a:ext cx="1176135" cy="4175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9pPr>
            </a:lstStyle>
            <a:p>
              <a:pPr>
                <a:buClr>
                  <a:srgbClr val="1A2A35"/>
                </a:buClr>
              </a:pPr>
              <a:r>
                <a:rPr lang="en-US" altLang="zh-TW" kern="0" dirty="0">
                  <a:solidFill>
                    <a:srgbClr val="C1AA65"/>
                  </a:solidFill>
                  <a:latin typeface="Montserrat Black" panose="00000A00000000000000" pitchFamily="50" charset="0"/>
                </a:rPr>
                <a:t>1944</a:t>
              </a:r>
              <a:endParaRPr lang="en-US" kern="0" dirty="0">
                <a:solidFill>
                  <a:srgbClr val="C1AA65"/>
                </a:solidFill>
                <a:latin typeface="Montserrat Black" panose="00000A00000000000000" pitchFamily="50" charset="0"/>
              </a:endParaRPr>
            </a:p>
          </p:txBody>
        </p:sp>
        <p:sp>
          <p:nvSpPr>
            <p:cNvPr id="83" name="Google Shape;1721;p62"/>
            <p:cNvSpPr txBox="1">
              <a:spLocks/>
            </p:cNvSpPr>
            <p:nvPr/>
          </p:nvSpPr>
          <p:spPr>
            <a:xfrm>
              <a:off x="694618" y="3686748"/>
              <a:ext cx="695109" cy="728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9pPr>
            </a:lstStyle>
            <a:p>
              <a:pPr>
                <a:buClr>
                  <a:srgbClr val="1A2A35"/>
                </a:buClr>
              </a:pPr>
              <a:r>
                <a:rPr lang="zh-TW" altLang="en-US" sz="2400" b="1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臺中</a:t>
              </a:r>
            </a:p>
          </p:txBody>
        </p:sp>
        <p:sp>
          <p:nvSpPr>
            <p:cNvPr id="84" name="Google Shape;1720;p62"/>
            <p:cNvSpPr txBox="1">
              <a:spLocks/>
            </p:cNvSpPr>
            <p:nvPr/>
          </p:nvSpPr>
          <p:spPr>
            <a:xfrm>
              <a:off x="1638785" y="3524210"/>
              <a:ext cx="2537194" cy="3468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1400"/>
                <a:buFont typeface="Montserrat Medium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9pPr>
            </a:lstStyle>
            <a:p>
              <a:pPr marL="0" indent="0">
                <a:buClr>
                  <a:srgbClr val="5E6E8A"/>
                </a:buClr>
                <a:buNone/>
              </a:pPr>
              <a:r>
                <a:rPr lang="zh-TW" altLang="en-US" kern="0" dirty="0">
                  <a:solidFill>
                    <a:srgbClr val="C1AA6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臺灣總督府臺中農林專門學校</a:t>
              </a:r>
            </a:p>
          </p:txBody>
        </p:sp>
        <p:sp>
          <p:nvSpPr>
            <p:cNvPr id="87" name="橢圓 86"/>
            <p:cNvSpPr/>
            <p:nvPr/>
          </p:nvSpPr>
          <p:spPr>
            <a:xfrm>
              <a:off x="2057028" y="3829789"/>
              <a:ext cx="71562" cy="71562"/>
            </a:xfrm>
            <a:prstGeom prst="ellipse">
              <a:avLst/>
            </a:prstGeom>
            <a:solidFill>
              <a:srgbClr val="C1AA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zh-TW" altLang="en-US" sz="1400" kern="0">
                <a:solidFill>
                  <a:srgbClr val="C1AA65"/>
                </a:solidFill>
                <a:latin typeface="Arial"/>
                <a:ea typeface="新細明體" panose="02020500000000000000" pitchFamily="18" charset="-120"/>
                <a:sym typeface="Arial"/>
              </a:endParaRPr>
            </a:p>
          </p:txBody>
        </p:sp>
        <p:sp>
          <p:nvSpPr>
            <p:cNvPr id="88" name="矩形 87"/>
            <p:cNvSpPr/>
            <p:nvPr/>
          </p:nvSpPr>
          <p:spPr>
            <a:xfrm rot="16200000">
              <a:off x="2002809" y="3952080"/>
              <a:ext cx="180000" cy="18000"/>
            </a:xfrm>
            <a:prstGeom prst="rect">
              <a:avLst/>
            </a:prstGeom>
            <a:solidFill>
              <a:srgbClr val="C1AA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zh-TW" altLang="en-US" sz="1400" kern="0">
                <a:solidFill>
                  <a:srgbClr val="C1AA65"/>
                </a:solidFill>
                <a:latin typeface="Arial"/>
                <a:ea typeface="新細明體" panose="02020500000000000000" pitchFamily="18" charset="-120"/>
                <a:sym typeface="Arial"/>
              </a:endParaRPr>
            </a:p>
          </p:txBody>
        </p:sp>
        <p:sp>
          <p:nvSpPr>
            <p:cNvPr id="89" name="Google Shape;1719;p62"/>
            <p:cNvSpPr txBox="1">
              <a:spLocks/>
            </p:cNvSpPr>
            <p:nvPr/>
          </p:nvSpPr>
          <p:spPr>
            <a:xfrm>
              <a:off x="2238065" y="4267081"/>
              <a:ext cx="1246873" cy="4175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9pPr>
            </a:lstStyle>
            <a:p>
              <a:pPr>
                <a:buClr>
                  <a:srgbClr val="1A2A35"/>
                </a:buClr>
              </a:pPr>
              <a:r>
                <a:rPr lang="en-US" altLang="zh-TW" kern="0" dirty="0">
                  <a:solidFill>
                    <a:srgbClr val="C1AA65"/>
                  </a:solidFill>
                  <a:latin typeface="Montserrat Black" panose="00000A00000000000000" pitchFamily="50" charset="0"/>
                </a:rPr>
                <a:t>1945</a:t>
              </a:r>
              <a:endParaRPr lang="en-US" kern="0" dirty="0">
                <a:solidFill>
                  <a:srgbClr val="C1AA65"/>
                </a:solidFill>
                <a:latin typeface="Montserrat Black" panose="00000A00000000000000" pitchFamily="50" charset="0"/>
              </a:endParaRPr>
            </a:p>
          </p:txBody>
        </p:sp>
        <p:sp>
          <p:nvSpPr>
            <p:cNvPr id="90" name="Google Shape;1720;p62"/>
            <p:cNvSpPr txBox="1">
              <a:spLocks/>
            </p:cNvSpPr>
            <p:nvPr/>
          </p:nvSpPr>
          <p:spPr>
            <a:xfrm>
              <a:off x="2264845" y="4620460"/>
              <a:ext cx="2354499" cy="3468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1400"/>
                <a:buFont typeface="Montserrat Medium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9pPr>
            </a:lstStyle>
            <a:p>
              <a:pPr marL="0" indent="0">
                <a:buClr>
                  <a:srgbClr val="5E6E8A"/>
                </a:buClr>
                <a:buNone/>
              </a:pPr>
              <a:r>
                <a:rPr lang="zh-TW" altLang="en-US" kern="0" dirty="0">
                  <a:solidFill>
                    <a:srgbClr val="C1AA6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臺灣省立臺中農業專科學校</a:t>
              </a:r>
            </a:p>
          </p:txBody>
        </p:sp>
        <p:sp>
          <p:nvSpPr>
            <p:cNvPr id="92" name="橢圓 91"/>
            <p:cNvSpPr/>
            <p:nvPr/>
          </p:nvSpPr>
          <p:spPr>
            <a:xfrm flipV="1">
              <a:off x="2848005" y="4192126"/>
              <a:ext cx="71562" cy="71562"/>
            </a:xfrm>
            <a:prstGeom prst="ellipse">
              <a:avLst/>
            </a:prstGeom>
            <a:solidFill>
              <a:srgbClr val="C1AA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zh-TW" altLang="en-US" sz="1400" kern="0">
                <a:solidFill>
                  <a:srgbClr val="C1AA65"/>
                </a:solidFill>
                <a:latin typeface="Arial"/>
                <a:ea typeface="新細明體" panose="02020500000000000000" pitchFamily="18" charset="-120"/>
                <a:sym typeface="Arial"/>
              </a:endParaRPr>
            </a:p>
          </p:txBody>
        </p:sp>
        <p:sp>
          <p:nvSpPr>
            <p:cNvPr id="93" name="矩形 92"/>
            <p:cNvSpPr/>
            <p:nvPr/>
          </p:nvSpPr>
          <p:spPr>
            <a:xfrm rot="5400000" flipV="1">
              <a:off x="2793786" y="4123397"/>
              <a:ext cx="180000" cy="18000"/>
            </a:xfrm>
            <a:prstGeom prst="rect">
              <a:avLst/>
            </a:prstGeom>
            <a:solidFill>
              <a:srgbClr val="C1AA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zh-TW" altLang="en-US" sz="1400" kern="0">
                <a:solidFill>
                  <a:srgbClr val="C1AA65"/>
                </a:solidFill>
                <a:latin typeface="Arial"/>
                <a:ea typeface="新細明體" panose="02020500000000000000" pitchFamily="18" charset="-120"/>
                <a:sym typeface="Arial"/>
              </a:endParaRPr>
            </a:p>
          </p:txBody>
        </p:sp>
        <p:sp>
          <p:nvSpPr>
            <p:cNvPr id="94" name="Google Shape;1719;p62"/>
            <p:cNvSpPr txBox="1">
              <a:spLocks/>
            </p:cNvSpPr>
            <p:nvPr/>
          </p:nvSpPr>
          <p:spPr>
            <a:xfrm>
              <a:off x="4466317" y="3196816"/>
              <a:ext cx="1198361" cy="4175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9pPr>
            </a:lstStyle>
            <a:p>
              <a:pPr>
                <a:buClr>
                  <a:srgbClr val="1A2A35"/>
                </a:buClr>
              </a:pPr>
              <a:r>
                <a:rPr lang="en-US" altLang="zh-TW" kern="0" dirty="0">
                  <a:solidFill>
                    <a:srgbClr val="C1AA65"/>
                  </a:solidFill>
                  <a:latin typeface="Montserrat Black" panose="00000A00000000000000" pitchFamily="50" charset="0"/>
                </a:rPr>
                <a:t>1946</a:t>
              </a:r>
              <a:endParaRPr lang="en-US" kern="0" dirty="0">
                <a:solidFill>
                  <a:srgbClr val="C1AA65"/>
                </a:solidFill>
                <a:latin typeface="Montserrat Black" panose="00000A00000000000000" pitchFamily="50" charset="0"/>
              </a:endParaRPr>
            </a:p>
          </p:txBody>
        </p:sp>
        <p:sp>
          <p:nvSpPr>
            <p:cNvPr id="95" name="Google Shape;1720;p62"/>
            <p:cNvSpPr txBox="1">
              <a:spLocks/>
            </p:cNvSpPr>
            <p:nvPr/>
          </p:nvSpPr>
          <p:spPr>
            <a:xfrm>
              <a:off x="4466317" y="3522447"/>
              <a:ext cx="1634318" cy="3468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1400"/>
                <a:buFont typeface="Montserrat Medium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9pPr>
            </a:lstStyle>
            <a:p>
              <a:pPr marL="0" indent="0">
                <a:buClr>
                  <a:srgbClr val="5E6E8A"/>
                </a:buClr>
                <a:buNone/>
              </a:pPr>
              <a:r>
                <a:rPr lang="zh-TW" altLang="en-US" kern="0" dirty="0">
                  <a:solidFill>
                    <a:srgbClr val="C1AA6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臺灣省立農學院</a:t>
              </a:r>
            </a:p>
          </p:txBody>
        </p:sp>
        <p:sp>
          <p:nvSpPr>
            <p:cNvPr id="97" name="橢圓 96"/>
            <p:cNvSpPr/>
            <p:nvPr/>
          </p:nvSpPr>
          <p:spPr>
            <a:xfrm>
              <a:off x="4904342" y="3829789"/>
              <a:ext cx="71562" cy="71562"/>
            </a:xfrm>
            <a:prstGeom prst="ellipse">
              <a:avLst/>
            </a:prstGeom>
            <a:solidFill>
              <a:srgbClr val="C1AA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zh-TW" altLang="en-US" sz="1400" kern="0">
                <a:solidFill>
                  <a:srgbClr val="C1AA65"/>
                </a:solidFill>
                <a:latin typeface="Arial"/>
                <a:ea typeface="新細明體" panose="02020500000000000000" pitchFamily="18" charset="-120"/>
                <a:sym typeface="Arial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 rot="16200000">
              <a:off x="4850123" y="3952080"/>
              <a:ext cx="180000" cy="18000"/>
            </a:xfrm>
            <a:prstGeom prst="rect">
              <a:avLst/>
            </a:prstGeom>
            <a:solidFill>
              <a:srgbClr val="C1AA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zh-TW" altLang="en-US" sz="1400" kern="0">
                <a:solidFill>
                  <a:srgbClr val="C1AA65"/>
                </a:solidFill>
                <a:latin typeface="Arial"/>
                <a:ea typeface="新細明體" panose="02020500000000000000" pitchFamily="18" charset="-120"/>
                <a:sym typeface="Arial"/>
              </a:endParaRPr>
            </a:p>
          </p:txBody>
        </p:sp>
        <p:sp>
          <p:nvSpPr>
            <p:cNvPr id="99" name="Google Shape;1719;p62"/>
            <p:cNvSpPr txBox="1">
              <a:spLocks/>
            </p:cNvSpPr>
            <p:nvPr/>
          </p:nvSpPr>
          <p:spPr>
            <a:xfrm>
              <a:off x="5472354" y="4263688"/>
              <a:ext cx="1210535" cy="4175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9pPr>
            </a:lstStyle>
            <a:p>
              <a:pPr>
                <a:buClr>
                  <a:srgbClr val="1A2A35"/>
                </a:buClr>
              </a:pPr>
              <a:r>
                <a:rPr lang="en-US" altLang="zh-TW" kern="0" dirty="0">
                  <a:solidFill>
                    <a:srgbClr val="C1AA65"/>
                  </a:solidFill>
                  <a:latin typeface="Montserrat Black" panose="00000A00000000000000" pitchFamily="50" charset="0"/>
                </a:rPr>
                <a:t>1961</a:t>
              </a:r>
              <a:endParaRPr lang="en-US" kern="0" dirty="0">
                <a:solidFill>
                  <a:srgbClr val="C1AA65"/>
                </a:solidFill>
                <a:latin typeface="Montserrat Black" panose="00000A00000000000000" pitchFamily="50" charset="0"/>
              </a:endParaRPr>
            </a:p>
          </p:txBody>
        </p:sp>
        <p:sp>
          <p:nvSpPr>
            <p:cNvPr id="100" name="Google Shape;1720;p62"/>
            <p:cNvSpPr txBox="1">
              <a:spLocks/>
            </p:cNvSpPr>
            <p:nvPr/>
          </p:nvSpPr>
          <p:spPr>
            <a:xfrm>
              <a:off x="5472354" y="4615506"/>
              <a:ext cx="2527197" cy="3468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1400"/>
                <a:buFont typeface="Montserrat Medium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9pPr>
            </a:lstStyle>
            <a:p>
              <a:pPr marL="0" indent="0">
                <a:buClr>
                  <a:srgbClr val="5E6E8A"/>
                </a:buClr>
                <a:buNone/>
              </a:pPr>
              <a:r>
                <a:rPr lang="zh-TW" altLang="en-US" kern="0" dirty="0">
                  <a:solidFill>
                    <a:srgbClr val="C1AA6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臺灣省立中興大學</a:t>
              </a:r>
            </a:p>
          </p:txBody>
        </p:sp>
        <p:sp>
          <p:nvSpPr>
            <p:cNvPr id="102" name="橢圓 101"/>
            <p:cNvSpPr/>
            <p:nvPr/>
          </p:nvSpPr>
          <p:spPr>
            <a:xfrm flipV="1">
              <a:off x="5982668" y="4192126"/>
              <a:ext cx="71562" cy="71562"/>
            </a:xfrm>
            <a:prstGeom prst="ellipse">
              <a:avLst/>
            </a:prstGeom>
            <a:solidFill>
              <a:srgbClr val="C1AA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zh-TW" altLang="en-US" sz="1400" kern="0">
                <a:solidFill>
                  <a:srgbClr val="C1AA65"/>
                </a:solidFill>
                <a:latin typeface="Arial"/>
                <a:ea typeface="新細明體" panose="02020500000000000000" pitchFamily="18" charset="-120"/>
                <a:sym typeface="Arial"/>
              </a:endParaRPr>
            </a:p>
          </p:txBody>
        </p:sp>
        <p:sp>
          <p:nvSpPr>
            <p:cNvPr id="103" name="矩形 102"/>
            <p:cNvSpPr/>
            <p:nvPr/>
          </p:nvSpPr>
          <p:spPr>
            <a:xfrm rot="5400000" flipV="1">
              <a:off x="5928449" y="4123397"/>
              <a:ext cx="180000" cy="18000"/>
            </a:xfrm>
            <a:prstGeom prst="rect">
              <a:avLst/>
            </a:prstGeom>
            <a:solidFill>
              <a:srgbClr val="C1AA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zh-TW" altLang="en-US" sz="1400" kern="0">
                <a:solidFill>
                  <a:srgbClr val="C1AA65"/>
                </a:solidFill>
                <a:latin typeface="Arial"/>
                <a:ea typeface="新細明體" panose="02020500000000000000" pitchFamily="18" charset="-120"/>
                <a:sym typeface="Arial"/>
              </a:endParaRPr>
            </a:p>
          </p:txBody>
        </p:sp>
        <p:sp>
          <p:nvSpPr>
            <p:cNvPr id="104" name="Google Shape;1719;p62"/>
            <p:cNvSpPr txBox="1">
              <a:spLocks/>
            </p:cNvSpPr>
            <p:nvPr/>
          </p:nvSpPr>
          <p:spPr>
            <a:xfrm>
              <a:off x="6840002" y="3196816"/>
              <a:ext cx="1078734" cy="4175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 Black"/>
                <a:buNone/>
                <a:defRPr sz="28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9pPr>
            </a:lstStyle>
            <a:p>
              <a:pPr>
                <a:buClr>
                  <a:srgbClr val="1A2A35"/>
                </a:buClr>
              </a:pPr>
              <a:r>
                <a:rPr lang="en-US" altLang="zh-TW" kern="0" dirty="0">
                  <a:solidFill>
                    <a:srgbClr val="C1AA65"/>
                  </a:solidFill>
                  <a:latin typeface="Montserrat Black" panose="00000A00000000000000" pitchFamily="50" charset="0"/>
                </a:rPr>
                <a:t>1971</a:t>
              </a:r>
              <a:endParaRPr lang="en-US" kern="0" dirty="0">
                <a:solidFill>
                  <a:srgbClr val="C1AA65"/>
                </a:solidFill>
                <a:latin typeface="Montserrat Black" panose="00000A00000000000000" pitchFamily="50" charset="0"/>
              </a:endParaRPr>
            </a:p>
          </p:txBody>
        </p:sp>
        <p:sp>
          <p:nvSpPr>
            <p:cNvPr id="105" name="Google Shape;1720;p62"/>
            <p:cNvSpPr txBox="1">
              <a:spLocks/>
            </p:cNvSpPr>
            <p:nvPr/>
          </p:nvSpPr>
          <p:spPr>
            <a:xfrm>
              <a:off x="6840002" y="3518701"/>
              <a:ext cx="1298970" cy="3468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 Medium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1400"/>
                <a:buFont typeface="Montserrat Medium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9pPr>
            </a:lstStyle>
            <a:p>
              <a:pPr marL="0" indent="0">
                <a:buClr>
                  <a:srgbClr val="5E6E8A"/>
                </a:buClr>
                <a:buNone/>
              </a:pPr>
              <a:r>
                <a:rPr lang="zh-TW" altLang="en-US" kern="0" dirty="0">
                  <a:solidFill>
                    <a:srgbClr val="C1AA6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國立中興大學</a:t>
              </a:r>
            </a:p>
          </p:txBody>
        </p:sp>
        <p:sp>
          <p:nvSpPr>
            <p:cNvPr id="107" name="橢圓 106"/>
            <p:cNvSpPr/>
            <p:nvPr/>
          </p:nvSpPr>
          <p:spPr>
            <a:xfrm>
              <a:off x="7250516" y="3829789"/>
              <a:ext cx="71562" cy="71562"/>
            </a:xfrm>
            <a:prstGeom prst="ellipse">
              <a:avLst/>
            </a:prstGeom>
            <a:solidFill>
              <a:srgbClr val="C1AA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zh-TW" altLang="en-US" sz="1400" kern="0">
                <a:solidFill>
                  <a:srgbClr val="C1AA65"/>
                </a:solidFill>
                <a:latin typeface="Arial"/>
                <a:ea typeface="新細明體" panose="02020500000000000000" pitchFamily="18" charset="-120"/>
                <a:sym typeface="Arial"/>
              </a:endParaRPr>
            </a:p>
          </p:txBody>
        </p:sp>
        <p:sp>
          <p:nvSpPr>
            <p:cNvPr id="108" name="矩形 107"/>
            <p:cNvSpPr/>
            <p:nvPr/>
          </p:nvSpPr>
          <p:spPr>
            <a:xfrm rot="16200000">
              <a:off x="7196297" y="3952080"/>
              <a:ext cx="180000" cy="18000"/>
            </a:xfrm>
            <a:prstGeom prst="rect">
              <a:avLst/>
            </a:prstGeom>
            <a:solidFill>
              <a:srgbClr val="C1AA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zh-TW" altLang="en-US" sz="1400" kern="0">
                <a:solidFill>
                  <a:srgbClr val="C1AA65"/>
                </a:solidFill>
                <a:latin typeface="Arial"/>
                <a:ea typeface="新細明體" panose="02020500000000000000" pitchFamily="18" charset="-120"/>
                <a:sym typeface="Arial"/>
              </a:endParaRPr>
            </a:p>
          </p:txBody>
        </p:sp>
        <p:grpSp>
          <p:nvGrpSpPr>
            <p:cNvPr id="117" name="Google Shape;2633;p132"/>
            <p:cNvGrpSpPr/>
            <p:nvPr/>
          </p:nvGrpSpPr>
          <p:grpSpPr>
            <a:xfrm>
              <a:off x="1210541" y="4011761"/>
              <a:ext cx="7382871" cy="93965"/>
              <a:chOff x="6336019" y="3726078"/>
              <a:chExt cx="2591465" cy="351299"/>
            </a:xfrm>
            <a:solidFill>
              <a:srgbClr val="25272B"/>
            </a:solidFill>
          </p:grpSpPr>
          <p:sp>
            <p:nvSpPr>
              <p:cNvPr id="118" name="Google Shape;2634;p132"/>
              <p:cNvSpPr/>
              <p:nvPr/>
            </p:nvSpPr>
            <p:spPr>
              <a:xfrm>
                <a:off x="6336019" y="3733735"/>
                <a:ext cx="1985085" cy="337601"/>
              </a:xfrm>
              <a:prstGeom prst="homePlate">
                <a:avLst>
                  <a:gd name="adj" fmla="val 50000"/>
                </a:avLst>
              </a:prstGeom>
              <a:solidFill>
                <a:srgbClr val="C1AA65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C1AA65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635;p132"/>
              <p:cNvSpPr/>
              <p:nvPr/>
            </p:nvSpPr>
            <p:spPr>
              <a:xfrm>
                <a:off x="8757990" y="3730359"/>
                <a:ext cx="169494" cy="346547"/>
              </a:xfrm>
              <a:prstGeom prst="chevron">
                <a:avLst>
                  <a:gd name="adj" fmla="val 50000"/>
                </a:avLst>
              </a:prstGeom>
              <a:solidFill>
                <a:srgbClr val="C1AA65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C1AA65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637;p132"/>
              <p:cNvSpPr/>
              <p:nvPr/>
            </p:nvSpPr>
            <p:spPr>
              <a:xfrm>
                <a:off x="8321104" y="3726078"/>
                <a:ext cx="436886" cy="351299"/>
              </a:xfrm>
              <a:prstGeom prst="chevron">
                <a:avLst>
                  <a:gd name="adj" fmla="val 50000"/>
                </a:avLst>
              </a:prstGeom>
              <a:solidFill>
                <a:srgbClr val="C1AA65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C1AA65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21" name="Google Shape;1721;p62"/>
          <p:cNvSpPr txBox="1">
            <a:spLocks noGrp="1"/>
          </p:cNvSpPr>
          <p:nvPr>
            <p:ph type="title" idx="4294967295"/>
          </p:nvPr>
        </p:nvSpPr>
        <p:spPr>
          <a:xfrm>
            <a:off x="650764" y="2526705"/>
            <a:ext cx="535259" cy="7286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臺北</a:t>
            </a:r>
            <a:endParaRPr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-50400" y="1732793"/>
            <a:ext cx="3784200" cy="18000"/>
          </a:xfrm>
          <a:prstGeom prst="rect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zh-TW" altLang="en-US" sz="1400" kern="0">
              <a:solidFill>
                <a:srgbClr val="FFFFFF"/>
              </a:solidFill>
              <a:latin typeface="Arial"/>
              <a:ea typeface="新細明體" panose="02020500000000000000" pitchFamily="18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684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9" grpId="0"/>
      <p:bldP spid="1720" grpId="0" build="p"/>
      <p:bldP spid="9" grpId="0" animBg="1"/>
      <p:bldP spid="28" grpId="0" animBg="1"/>
      <p:bldP spid="36" grpId="0"/>
      <p:bldP spid="37" grpId="0"/>
      <p:bldP spid="39" grpId="0" animBg="1"/>
      <p:bldP spid="40" grpId="0" animBg="1"/>
      <p:bldP spid="41" grpId="0"/>
      <p:bldP spid="42" grpId="0"/>
      <p:bldP spid="44" grpId="0" animBg="1"/>
      <p:bldP spid="45" grpId="0" animBg="1"/>
      <p:bldP spid="46" grpId="0"/>
      <p:bldP spid="47" grpId="0"/>
      <p:bldP spid="49" grpId="0" animBg="1"/>
      <p:bldP spid="50" grpId="0" animBg="1"/>
      <p:bldP spid="51" grpId="0"/>
      <p:bldP spid="52" grpId="0"/>
      <p:bldP spid="54" grpId="0" animBg="1"/>
      <p:bldP spid="55" grpId="0" animBg="1"/>
      <p:bldP spid="12" grpId="0" animBg="1"/>
      <p:bldP spid="17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https://logo.nchu.edu.tw/2020basic/PNG/03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60" y="405567"/>
            <a:ext cx="2034933" cy="5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716;p62"/>
          <p:cNvSpPr txBox="1">
            <a:spLocks/>
          </p:cNvSpPr>
          <p:nvPr/>
        </p:nvSpPr>
        <p:spPr>
          <a:xfrm>
            <a:off x="945595" y="1080703"/>
            <a:ext cx="2699305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>
              <a:buClr>
                <a:prstClr val="black"/>
              </a:buClr>
            </a:pPr>
            <a:r>
              <a:rPr lang="zh-TW" altLang="en-US" sz="4800" b="1" kern="0" dirty="0">
                <a:solidFill>
                  <a:prstClr val="black"/>
                </a:solidFill>
                <a:latin typeface="+mn-lt"/>
                <a:ea typeface="標楷體" panose="03000509000000000000" pitchFamily="65" charset="-120"/>
              </a:rPr>
              <a:t>教師亮點</a:t>
            </a:r>
          </a:p>
        </p:txBody>
      </p:sp>
      <p:sp>
        <p:nvSpPr>
          <p:cNvPr id="12" name="四角星形 11"/>
          <p:cNvSpPr/>
          <p:nvPr/>
        </p:nvSpPr>
        <p:spPr>
          <a:xfrm>
            <a:off x="777667" y="726393"/>
            <a:ext cx="354310" cy="354310"/>
          </a:xfrm>
          <a:prstGeom prst="star4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標楷體" panose="03000509000000000000" pitchFamily="65" charset="-120"/>
            </a:endParaRPr>
          </a:p>
        </p:txBody>
      </p:sp>
      <p:sp>
        <p:nvSpPr>
          <p:cNvPr id="13" name="四角星形 12"/>
          <p:cNvSpPr/>
          <p:nvPr/>
        </p:nvSpPr>
        <p:spPr>
          <a:xfrm>
            <a:off x="3545435" y="1256294"/>
            <a:ext cx="354310" cy="354310"/>
          </a:xfrm>
          <a:prstGeom prst="star4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標楷體" panose="03000509000000000000" pitchFamily="65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0" y="1724247"/>
            <a:ext cx="5400000" cy="36000"/>
          </a:xfrm>
          <a:prstGeom prst="rect">
            <a:avLst/>
          </a:prstGeom>
          <a:solidFill>
            <a:srgbClr val="C1AA65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zh-TW" altLang="en-US" kern="0">
              <a:solidFill>
                <a:prstClr val="white"/>
              </a:solidFill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CE5BA88-40B2-4363-8F0B-59ABED9E4476}"/>
              </a:ext>
            </a:extLst>
          </p:cNvPr>
          <p:cNvSpPr/>
          <p:nvPr/>
        </p:nvSpPr>
        <p:spPr>
          <a:xfrm>
            <a:off x="1155700" y="5001541"/>
            <a:ext cx="6832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ea typeface="標楷體" panose="03000509000000000000" pitchFamily="65" charset="-120"/>
              </a:rPr>
              <a:t>鄭旭辰老師榮獲本校</a:t>
            </a:r>
            <a:r>
              <a:rPr lang="en-US" altLang="zh-TW" b="1" dirty="0">
                <a:ea typeface="標楷體" panose="03000509000000000000" pitchFamily="65" charset="-120"/>
              </a:rPr>
              <a:t>113</a:t>
            </a:r>
            <a:r>
              <a:rPr lang="zh-TW" altLang="en-US" b="1" dirty="0">
                <a:ea typeface="標楷體" panose="03000509000000000000" pitchFamily="65" charset="-120"/>
              </a:rPr>
              <a:t>年度「產學績優教師」 </a:t>
            </a:r>
            <a:r>
              <a:rPr lang="en-US" altLang="zh-TW" b="1" dirty="0">
                <a:ea typeface="標楷體" panose="03000509000000000000" pitchFamily="65" charset="-120"/>
              </a:rPr>
              <a:t>II</a:t>
            </a:r>
            <a:br>
              <a:rPr lang="en-US" altLang="zh-TW" b="1" dirty="0">
                <a:ea typeface="標楷體" panose="03000509000000000000" pitchFamily="65" charset="-120"/>
              </a:rPr>
            </a:br>
            <a:r>
              <a:rPr lang="zh-TW" altLang="en-US" b="1" dirty="0">
                <a:ea typeface="標楷體" panose="03000509000000000000" pitchFamily="65" charset="-120"/>
              </a:rPr>
              <a:t>鄭旭辰及黃皓瑄老師榮獲本校</a:t>
            </a:r>
            <a:r>
              <a:rPr lang="en-US" altLang="zh-TW" b="1" dirty="0">
                <a:ea typeface="標楷體" panose="03000509000000000000" pitchFamily="65" charset="-120"/>
              </a:rPr>
              <a:t>112</a:t>
            </a:r>
            <a:r>
              <a:rPr lang="zh-TW" altLang="en-US" b="1" dirty="0">
                <a:ea typeface="標楷體" panose="03000509000000000000" pitchFamily="65" charset="-120"/>
              </a:rPr>
              <a:t>年度「產學績優教師」 </a:t>
            </a:r>
            <a:r>
              <a:rPr lang="en-US" altLang="zh-TW" b="1" dirty="0">
                <a:ea typeface="標楷體" panose="03000509000000000000" pitchFamily="65" charset="-120"/>
              </a:rPr>
              <a:t>II</a:t>
            </a:r>
            <a:br>
              <a:rPr lang="en-US" altLang="zh-TW" b="1" dirty="0">
                <a:ea typeface="標楷體" panose="03000509000000000000" pitchFamily="65" charset="-120"/>
              </a:rPr>
            </a:br>
            <a:r>
              <a:rPr lang="zh-TW" altLang="en-US" b="1" dirty="0">
                <a:ea typeface="標楷體" panose="03000509000000000000" pitchFamily="65" charset="-120"/>
              </a:rPr>
              <a:t>蘇鴻麟老師榮獲本校</a:t>
            </a:r>
            <a:r>
              <a:rPr lang="en-US" altLang="zh-TW" b="1" dirty="0">
                <a:ea typeface="標楷體" panose="03000509000000000000" pitchFamily="65" charset="-120"/>
              </a:rPr>
              <a:t>111</a:t>
            </a:r>
            <a:r>
              <a:rPr lang="zh-TW" altLang="en-US" b="1" dirty="0">
                <a:ea typeface="標楷體" panose="03000509000000000000" pitchFamily="65" charset="-120"/>
              </a:rPr>
              <a:t>、</a:t>
            </a:r>
            <a:r>
              <a:rPr lang="en-US" altLang="zh-TW" b="1" dirty="0">
                <a:ea typeface="標楷體" panose="03000509000000000000" pitchFamily="65" charset="-120"/>
              </a:rPr>
              <a:t>110</a:t>
            </a:r>
            <a:r>
              <a:rPr lang="zh-TW" altLang="en-US" b="1" dirty="0">
                <a:ea typeface="標楷體" panose="03000509000000000000" pitchFamily="65" charset="-120"/>
              </a:rPr>
              <a:t>、</a:t>
            </a:r>
            <a:r>
              <a:rPr lang="en-US" altLang="zh-TW" b="1" dirty="0">
                <a:ea typeface="標楷體" panose="03000509000000000000" pitchFamily="65" charset="-120"/>
              </a:rPr>
              <a:t>109</a:t>
            </a:r>
            <a:r>
              <a:rPr lang="zh-TW" altLang="en-US" b="1" dirty="0">
                <a:ea typeface="標楷體" panose="03000509000000000000" pitchFamily="65" charset="-120"/>
              </a:rPr>
              <a:t>年度「產學績優教師」 </a:t>
            </a:r>
            <a:r>
              <a:rPr lang="en-US" altLang="zh-TW" b="1" dirty="0">
                <a:ea typeface="標楷體" panose="03000509000000000000" pitchFamily="65" charset="-120"/>
              </a:rPr>
              <a:t>I</a:t>
            </a:r>
          </a:p>
          <a:p>
            <a:r>
              <a:rPr lang="zh-TW" altLang="en-US" b="1" dirty="0">
                <a:ea typeface="標楷體" panose="03000509000000000000" pitchFamily="65" charset="-120"/>
              </a:rPr>
              <a:t>鄭旭辰及賴美津老師榮獲本校</a:t>
            </a:r>
            <a:r>
              <a:rPr lang="en-US" altLang="zh-TW" b="1" dirty="0">
                <a:ea typeface="標楷體" panose="03000509000000000000" pitchFamily="65" charset="-120"/>
              </a:rPr>
              <a:t>110</a:t>
            </a:r>
            <a:r>
              <a:rPr lang="zh-TW" altLang="en-US" b="1" dirty="0">
                <a:ea typeface="標楷體" panose="03000509000000000000" pitchFamily="65" charset="-120"/>
              </a:rPr>
              <a:t>、</a:t>
            </a:r>
            <a:r>
              <a:rPr lang="en-US" altLang="zh-TW" b="1" dirty="0">
                <a:ea typeface="標楷體" panose="03000509000000000000" pitchFamily="65" charset="-120"/>
              </a:rPr>
              <a:t>109</a:t>
            </a:r>
            <a:r>
              <a:rPr lang="zh-TW" altLang="en-US" b="1" dirty="0">
                <a:ea typeface="標楷體" panose="03000509000000000000" pitchFamily="65" charset="-120"/>
              </a:rPr>
              <a:t>年度「產學績優教師」 </a:t>
            </a:r>
            <a:r>
              <a:rPr lang="en-US" altLang="zh-TW" b="1" dirty="0">
                <a:ea typeface="標楷體" panose="03000509000000000000" pitchFamily="65" charset="-120"/>
              </a:rPr>
              <a:t>II</a:t>
            </a:r>
            <a:endParaRPr lang="zh-TW" altLang="en-US" b="1" i="0" dirty="0">
              <a:solidFill>
                <a:srgbClr val="212529"/>
              </a:solidFill>
              <a:effectLst/>
              <a:ea typeface="標楷體" panose="03000509000000000000" pitchFamily="65" charset="-120"/>
            </a:endParaRPr>
          </a:p>
        </p:txBody>
      </p:sp>
      <p:pic>
        <p:nvPicPr>
          <p:cNvPr id="7170" name="Picture 2" descr="黃皓瑄">
            <a:extLst>
              <a:ext uri="{FF2B5EF4-FFF2-40B4-BE49-F238E27FC236}">
                <a16:creationId xmlns:a16="http://schemas.microsoft.com/office/drawing/2014/main" id="{EA95C661-AF42-4071-B000-D4BF26D18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55" y="2092237"/>
            <a:ext cx="1937437" cy="21527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鄭旭辰">
            <a:extLst>
              <a:ext uri="{FF2B5EF4-FFF2-40B4-BE49-F238E27FC236}">
                <a16:creationId xmlns:a16="http://schemas.microsoft.com/office/drawing/2014/main" id="{ABB8016F-D695-487B-AD73-40ABCE69A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53" y="2048398"/>
            <a:ext cx="1995564" cy="22172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蘇鴻麟">
            <a:extLst>
              <a:ext uri="{FF2B5EF4-FFF2-40B4-BE49-F238E27FC236}">
                <a16:creationId xmlns:a16="http://schemas.microsoft.com/office/drawing/2014/main" id="{172EB381-3C6C-412B-9404-119BDB28B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04" y="2080692"/>
            <a:ext cx="1937436" cy="21527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D94CE5CC-D405-4ECD-A977-022F0C0510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7400" y="2219189"/>
            <a:ext cx="1661545" cy="18757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81" y="347227"/>
            <a:ext cx="640079" cy="65668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899745" y="1325178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prstClr val="black"/>
              </a:buClr>
            </a:pPr>
            <a:r>
              <a:rPr lang="zh-TW" altLang="en-US" sz="2000" b="1" dirty="0">
                <a:ea typeface="標楷體" panose="03000509000000000000" pitchFamily="65" charset="-120"/>
              </a:rPr>
              <a:t>產學績優教師</a:t>
            </a:r>
            <a:endParaRPr lang="zh-TW" altLang="en-US" sz="2000" b="1" kern="0" dirty="0">
              <a:solidFill>
                <a:prstClr val="black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7968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s://logo.nchu.edu.tw/2020basic/PNG/03-1.png">
            <a:extLst>
              <a:ext uri="{FF2B5EF4-FFF2-40B4-BE49-F238E27FC236}">
                <a16:creationId xmlns:a16="http://schemas.microsoft.com/office/drawing/2014/main" id="{562DC854-907A-7862-A822-4465F7EAE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404813"/>
            <a:ext cx="20351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Google Shape;1716;p62">
            <a:extLst>
              <a:ext uri="{FF2B5EF4-FFF2-40B4-BE49-F238E27FC236}">
                <a16:creationId xmlns:a16="http://schemas.microsoft.com/office/drawing/2014/main" id="{549E0779-4E31-CE1C-D69F-A181768014D4}"/>
              </a:ext>
            </a:extLst>
          </p:cNvPr>
          <p:cNvSpPr txBox="1">
            <a:spLocks/>
          </p:cNvSpPr>
          <p:nvPr/>
        </p:nvSpPr>
        <p:spPr>
          <a:xfrm>
            <a:off x="946150" y="1081088"/>
            <a:ext cx="4887913" cy="48895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 eaLnBrk="1" fontAlgn="auto" hangingPunct="1">
              <a:buClr>
                <a:prstClr val="black"/>
              </a:buClr>
              <a:defRPr/>
            </a:pPr>
            <a:r>
              <a:rPr lang="zh-TW" altLang="en-US" sz="4800" b="1" kern="0" dirty="0">
                <a:solidFill>
                  <a:prstClr val="black"/>
                </a:solidFill>
                <a:latin typeface="+mn-lt"/>
                <a:ea typeface="標楷體" panose="03000509000000000000" pitchFamily="65" charset="-120"/>
              </a:rPr>
              <a:t>教師亮點   </a:t>
            </a:r>
            <a:r>
              <a:rPr lang="zh-TW" altLang="en-US" sz="2000" b="1" kern="0" dirty="0">
                <a:solidFill>
                  <a:prstClr val="black"/>
                </a:solidFill>
                <a:latin typeface="+mn-lt"/>
                <a:ea typeface="標楷體" panose="03000509000000000000" pitchFamily="65" charset="-120"/>
              </a:rPr>
              <a:t>教學</a:t>
            </a:r>
            <a:r>
              <a:rPr lang="zh-TW" altLang="en-US" sz="2000" b="1" dirty="0">
                <a:latin typeface="+mn-lt"/>
                <a:ea typeface="標楷體" panose="03000509000000000000" pitchFamily="65" charset="-120"/>
              </a:rPr>
              <a:t>特優教師</a:t>
            </a:r>
            <a:endParaRPr lang="zh-TW" altLang="en-US" sz="2000" b="1" kern="0" dirty="0">
              <a:solidFill>
                <a:prstClr val="black"/>
              </a:solidFill>
              <a:latin typeface="+mn-lt"/>
              <a:ea typeface="標楷體" panose="03000509000000000000" pitchFamily="65" charset="-120"/>
            </a:endParaRPr>
          </a:p>
        </p:txBody>
      </p:sp>
      <p:sp>
        <p:nvSpPr>
          <p:cNvPr id="12" name="四角星形 11">
            <a:extLst>
              <a:ext uri="{FF2B5EF4-FFF2-40B4-BE49-F238E27FC236}">
                <a16:creationId xmlns:a16="http://schemas.microsoft.com/office/drawing/2014/main" id="{A90F29F1-A67C-C2FD-2041-FD02283016C1}"/>
              </a:ext>
            </a:extLst>
          </p:cNvPr>
          <p:cNvSpPr/>
          <p:nvPr/>
        </p:nvSpPr>
        <p:spPr>
          <a:xfrm>
            <a:off x="777875" y="727075"/>
            <a:ext cx="354013" cy="354013"/>
          </a:xfrm>
          <a:prstGeom prst="star4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13" name="四角星形 12">
            <a:extLst>
              <a:ext uri="{FF2B5EF4-FFF2-40B4-BE49-F238E27FC236}">
                <a16:creationId xmlns:a16="http://schemas.microsoft.com/office/drawing/2014/main" id="{52DE7C61-82DD-4D27-0F93-B8A1D0F8AB80}"/>
              </a:ext>
            </a:extLst>
          </p:cNvPr>
          <p:cNvSpPr/>
          <p:nvPr/>
        </p:nvSpPr>
        <p:spPr>
          <a:xfrm>
            <a:off x="3544888" y="1255713"/>
            <a:ext cx="355600" cy="355600"/>
          </a:xfrm>
          <a:prstGeom prst="star4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B050D077-4099-4DF1-95B3-FB792B713351}"/>
              </a:ext>
            </a:extLst>
          </p:cNvPr>
          <p:cNvSpPr/>
          <p:nvPr/>
        </p:nvSpPr>
        <p:spPr>
          <a:xfrm>
            <a:off x="0" y="1724025"/>
            <a:ext cx="5400675" cy="36513"/>
          </a:xfrm>
          <a:prstGeom prst="rect">
            <a:avLst/>
          </a:prstGeom>
          <a:solidFill>
            <a:srgbClr val="C1AA65"/>
          </a:solidFill>
          <a:ln w="19050" cap="rnd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zh-TW" altLang="en-US" kern="0">
              <a:solidFill>
                <a:prstClr val="white"/>
              </a:solidFill>
              <a:latin typeface="+mn-lt"/>
              <a:sym typeface="Arial"/>
            </a:endParaRPr>
          </a:p>
        </p:txBody>
      </p:sp>
      <p:sp>
        <p:nvSpPr>
          <p:cNvPr id="66567" name="矩形 4">
            <a:extLst>
              <a:ext uri="{FF2B5EF4-FFF2-40B4-BE49-F238E27FC236}">
                <a16:creationId xmlns:a16="http://schemas.microsoft.com/office/drawing/2014/main" id="{12945CD9-53C6-489A-6C2B-14481371E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075" y="4314825"/>
            <a:ext cx="54006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600" b="1"/>
              <a:t>曾妤馨老師榮獲本校</a:t>
            </a:r>
            <a:r>
              <a:rPr lang="en-US" altLang="zh-TW" sz="1600" b="1"/>
              <a:t>114</a:t>
            </a:r>
            <a:r>
              <a:rPr lang="zh-TW" altLang="en-US" sz="1600" b="1"/>
              <a:t>年度「教學特優教師」 </a:t>
            </a:r>
            <a:r>
              <a:rPr lang="en-US" altLang="zh-TW" sz="1600" b="1"/>
              <a:t>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600" b="1"/>
              <a:t>何瓊紋老師榮獲本校</a:t>
            </a:r>
            <a:r>
              <a:rPr lang="en-US" altLang="zh-TW" sz="1600" b="1"/>
              <a:t>113</a:t>
            </a:r>
            <a:r>
              <a:rPr lang="zh-TW" altLang="en-US" sz="1600" b="1"/>
              <a:t>年度「教學特優教師」 </a:t>
            </a:r>
            <a:r>
              <a:rPr lang="en-US" altLang="zh-TW" sz="1600" b="1"/>
              <a:t>II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600" b="1"/>
              <a:t>鄭任鈞老師榮獲本校</a:t>
            </a:r>
            <a:r>
              <a:rPr lang="en-US" altLang="zh-TW" sz="1600" b="1"/>
              <a:t>112</a:t>
            </a:r>
            <a:r>
              <a:rPr lang="zh-TW" altLang="en-US" sz="1600" b="1"/>
              <a:t>年度「教學特優教師」 </a:t>
            </a:r>
            <a:r>
              <a:rPr lang="en-US" altLang="zh-TW" sz="1600" b="1"/>
              <a:t>II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600" b="1"/>
              <a:t>許秋容老師榮獲本校</a:t>
            </a:r>
            <a:r>
              <a:rPr lang="en-US" altLang="zh-TW" sz="1600" b="1"/>
              <a:t>111</a:t>
            </a:r>
            <a:r>
              <a:rPr lang="zh-TW" altLang="en-US" sz="1600" b="1"/>
              <a:t>、</a:t>
            </a:r>
            <a:r>
              <a:rPr lang="en-US" altLang="zh-TW" sz="1600" b="1"/>
              <a:t>105</a:t>
            </a:r>
            <a:r>
              <a:rPr lang="zh-TW" altLang="en-US" sz="1600" b="1"/>
              <a:t>學年度「教學特優教師」 </a:t>
            </a:r>
            <a:r>
              <a:rPr lang="en-US" altLang="zh-TW" sz="1600" b="1"/>
              <a:t>II</a:t>
            </a:r>
            <a:br>
              <a:rPr lang="en-US" altLang="zh-TW" sz="1600" b="1"/>
            </a:br>
            <a:r>
              <a:rPr lang="zh-TW" altLang="en-US" sz="1600" b="1"/>
              <a:t>劉英明老師榮獲本校</a:t>
            </a:r>
            <a:r>
              <a:rPr lang="en-US" altLang="zh-TW" sz="1600" b="1"/>
              <a:t>107</a:t>
            </a:r>
            <a:r>
              <a:rPr lang="zh-TW" altLang="en-US" sz="1600" b="1"/>
              <a:t>、</a:t>
            </a:r>
            <a:r>
              <a:rPr lang="en-US" altLang="zh-TW" sz="1600" b="1"/>
              <a:t>103</a:t>
            </a:r>
            <a:r>
              <a:rPr lang="zh-TW" altLang="en-US" sz="1600" b="1"/>
              <a:t>學年度「教學特優教師」 </a:t>
            </a:r>
            <a:r>
              <a:rPr lang="en-US" altLang="zh-TW" sz="1600" b="1"/>
              <a:t>II</a:t>
            </a:r>
            <a:br>
              <a:rPr lang="en-US" altLang="zh-TW" sz="1600" b="1"/>
            </a:br>
            <a:r>
              <a:rPr lang="zh-TW" altLang="en-US" sz="1600" b="1"/>
              <a:t>顏宏真老師榮獲本校</a:t>
            </a:r>
            <a:r>
              <a:rPr lang="en-US" altLang="zh-TW" sz="1600" b="1"/>
              <a:t>102</a:t>
            </a:r>
            <a:r>
              <a:rPr lang="zh-TW" altLang="en-US" sz="1600" b="1"/>
              <a:t>學年度「教學特優教師」 </a:t>
            </a:r>
            <a:r>
              <a:rPr lang="en-US" altLang="zh-TW" sz="1600" b="1"/>
              <a:t>I</a:t>
            </a:r>
            <a:br>
              <a:rPr lang="en-US" altLang="zh-TW" sz="1600" b="1"/>
            </a:br>
            <a:r>
              <a:rPr lang="zh-TW" altLang="en-US" sz="1600" b="1"/>
              <a:t>黃皓瑄老師榮獲本校</a:t>
            </a:r>
            <a:r>
              <a:rPr lang="en-US" altLang="zh-TW" sz="1600" b="1"/>
              <a:t>101</a:t>
            </a:r>
            <a:r>
              <a:rPr lang="zh-TW" altLang="en-US" sz="1600" b="1"/>
              <a:t>學年度「教學特優教師」 </a:t>
            </a:r>
            <a:r>
              <a:rPr lang="en-US" altLang="zh-TW" sz="1600" b="1"/>
              <a:t>I</a:t>
            </a:r>
            <a:endParaRPr lang="zh-TW" altLang="en-US" sz="1600" b="1">
              <a:solidFill>
                <a:srgbClr val="212529"/>
              </a:solidFill>
            </a:endParaRPr>
          </a:p>
        </p:txBody>
      </p:sp>
      <p:pic>
        <p:nvPicPr>
          <p:cNvPr id="7170" name="Picture 2" descr="黃皓瑄">
            <a:extLst>
              <a:ext uri="{FF2B5EF4-FFF2-40B4-BE49-F238E27FC236}">
                <a16:creationId xmlns:a16="http://schemas.microsoft.com/office/drawing/2014/main" id="{29760BF4-D9EF-7BB5-12EC-736FAADEC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3259" y="4475080"/>
            <a:ext cx="1490261" cy="16558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4" name="Picture 2" descr="鄭任鈞">
            <a:extLst>
              <a:ext uri="{FF2B5EF4-FFF2-40B4-BE49-F238E27FC236}">
                <a16:creationId xmlns:a16="http://schemas.microsoft.com/office/drawing/2014/main" id="{93FADCBF-0D96-4A1F-3C3C-F10D83D43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4584" y="1873890"/>
            <a:ext cx="1790944" cy="19899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 descr="何瓊紋">
            <a:extLst>
              <a:ext uri="{FF2B5EF4-FFF2-40B4-BE49-F238E27FC236}">
                <a16:creationId xmlns:a16="http://schemas.microsoft.com/office/drawing/2014/main" id="{C0F2D3B8-400B-9BD5-103B-76FFBAAFB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52890" y="1873891"/>
            <a:ext cx="1790943" cy="19899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" descr="許秋容">
            <a:extLst>
              <a:ext uri="{FF2B5EF4-FFF2-40B4-BE49-F238E27FC236}">
                <a16:creationId xmlns:a16="http://schemas.microsoft.com/office/drawing/2014/main" id="{E5447B5D-5D23-53E3-54D5-43135DD58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36279" y="1873891"/>
            <a:ext cx="1790944" cy="19899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2217FA8-2711-AEEE-F130-5E78EEEB44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73" t="9943" b="12377"/>
          <a:stretch/>
        </p:blipFill>
        <p:spPr>
          <a:xfrm>
            <a:off x="278842" y="4610321"/>
            <a:ext cx="1545545" cy="15206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6573" name="圖片 16">
            <a:extLst>
              <a:ext uri="{FF2B5EF4-FFF2-40B4-BE49-F238E27FC236}">
                <a16:creationId xmlns:a16="http://schemas.microsoft.com/office/drawing/2014/main" id="{029B634D-66AC-DE7D-6197-557E811A8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138" y="374650"/>
            <a:ext cx="639762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9" name="Picture 15" descr="曾妤馨 - 助理教授">
            <a:extLst>
              <a:ext uri="{FF2B5EF4-FFF2-40B4-BE49-F238E27FC236}">
                <a16:creationId xmlns:a16="http://schemas.microsoft.com/office/drawing/2014/main" id="{EC88383F-91C9-8C9A-658A-482C10A83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0874" y="1873250"/>
            <a:ext cx="1811265" cy="20125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https://logo.nchu.edu.tw/2020basic/PNG/03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60" y="405567"/>
            <a:ext cx="2034933" cy="5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716;p62"/>
          <p:cNvSpPr txBox="1">
            <a:spLocks/>
          </p:cNvSpPr>
          <p:nvPr/>
        </p:nvSpPr>
        <p:spPr>
          <a:xfrm>
            <a:off x="945595" y="1080703"/>
            <a:ext cx="4887938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>
              <a:buClr>
                <a:prstClr val="black"/>
              </a:buClr>
            </a:pPr>
            <a:r>
              <a:rPr lang="zh-TW" altLang="en-US" sz="4800" b="1" kern="0" dirty="0">
                <a:solidFill>
                  <a:prstClr val="black"/>
                </a:solidFill>
                <a:latin typeface="+mn-lt"/>
                <a:ea typeface="標楷體" panose="03000509000000000000" pitchFamily="65" charset="-120"/>
              </a:rPr>
              <a:t>教師亮點   </a:t>
            </a:r>
            <a:r>
              <a:rPr lang="zh-TW" altLang="en-US" sz="2000" b="1" dirty="0">
                <a:latin typeface="+mn-lt"/>
                <a:ea typeface="標楷體" panose="03000509000000000000" pitchFamily="65" charset="-120"/>
              </a:rPr>
              <a:t>優良導師</a:t>
            </a:r>
            <a:endParaRPr lang="zh-TW" altLang="en-US" sz="2000" b="1" kern="0" dirty="0">
              <a:solidFill>
                <a:prstClr val="black"/>
              </a:solidFill>
              <a:latin typeface="+mn-lt"/>
              <a:ea typeface="標楷體" panose="03000509000000000000" pitchFamily="65" charset="-120"/>
            </a:endParaRPr>
          </a:p>
        </p:txBody>
      </p:sp>
      <p:sp>
        <p:nvSpPr>
          <p:cNvPr id="12" name="四角星形 11"/>
          <p:cNvSpPr/>
          <p:nvPr/>
        </p:nvSpPr>
        <p:spPr>
          <a:xfrm>
            <a:off x="777667" y="726393"/>
            <a:ext cx="354310" cy="354310"/>
          </a:xfrm>
          <a:prstGeom prst="star4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標楷體" panose="03000509000000000000" pitchFamily="65" charset="-120"/>
            </a:endParaRPr>
          </a:p>
        </p:txBody>
      </p:sp>
      <p:sp>
        <p:nvSpPr>
          <p:cNvPr id="13" name="四角星形 12"/>
          <p:cNvSpPr/>
          <p:nvPr/>
        </p:nvSpPr>
        <p:spPr>
          <a:xfrm>
            <a:off x="3545435" y="1256294"/>
            <a:ext cx="354310" cy="354310"/>
          </a:xfrm>
          <a:prstGeom prst="star4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標楷體" panose="03000509000000000000" pitchFamily="65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0" y="1724247"/>
            <a:ext cx="5400000" cy="36000"/>
          </a:xfrm>
          <a:prstGeom prst="rect">
            <a:avLst/>
          </a:prstGeom>
          <a:solidFill>
            <a:srgbClr val="C1AA65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zh-TW" altLang="en-US" kern="0">
              <a:solidFill>
                <a:prstClr val="white"/>
              </a:solidFill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CE5BA88-40B2-4363-8F0B-59ABED9E4476}"/>
              </a:ext>
            </a:extLst>
          </p:cNvPr>
          <p:cNvSpPr/>
          <p:nvPr/>
        </p:nvSpPr>
        <p:spPr>
          <a:xfrm>
            <a:off x="2669309" y="4522690"/>
            <a:ext cx="59615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ea typeface="標楷體" panose="03000509000000000000" pitchFamily="65" charset="-120"/>
              </a:rPr>
              <a:t>曾妤馨老師榮獲本校</a:t>
            </a:r>
            <a:r>
              <a:rPr lang="en-US" altLang="zh-TW" b="1" dirty="0">
                <a:ea typeface="標楷體" panose="03000509000000000000" pitchFamily="65" charset="-120"/>
              </a:rPr>
              <a:t>112 </a:t>
            </a:r>
            <a:r>
              <a:rPr lang="zh-TW" altLang="en-US" b="1" dirty="0">
                <a:ea typeface="標楷體" panose="03000509000000000000" pitchFamily="65" charset="-120"/>
              </a:rPr>
              <a:t>學年度特優導師 </a:t>
            </a:r>
            <a:endParaRPr lang="zh-TW" altLang="en-US" b="1" dirty="0">
              <a:solidFill>
                <a:srgbClr val="212529"/>
              </a:solidFill>
              <a:ea typeface="標楷體" panose="03000509000000000000" pitchFamily="65" charset="-120"/>
            </a:endParaRPr>
          </a:p>
          <a:p>
            <a:r>
              <a:rPr lang="zh-TW" altLang="en-US" b="1" dirty="0">
                <a:ea typeface="標楷體" panose="03000509000000000000" pitchFamily="65" charset="-120"/>
              </a:rPr>
              <a:t>李龍緣老師榮獲本校</a:t>
            </a:r>
            <a:r>
              <a:rPr lang="en-US" altLang="zh-TW" b="1" dirty="0">
                <a:ea typeface="標楷體" panose="03000509000000000000" pitchFamily="65" charset="-120"/>
              </a:rPr>
              <a:t>108 </a:t>
            </a:r>
            <a:r>
              <a:rPr lang="zh-TW" altLang="en-US" b="1" dirty="0">
                <a:ea typeface="標楷體" panose="03000509000000000000" pitchFamily="65" charset="-120"/>
              </a:rPr>
              <a:t>學年度特優導師</a:t>
            </a:r>
            <a:endParaRPr lang="en-US" altLang="zh-TW" b="1" dirty="0">
              <a:ea typeface="標楷體" panose="03000509000000000000" pitchFamily="65" charset="-120"/>
            </a:endParaRPr>
          </a:p>
          <a:p>
            <a:r>
              <a:rPr lang="zh-TW" altLang="en-US" b="1" dirty="0">
                <a:ea typeface="標楷體" panose="03000509000000000000" pitchFamily="65" charset="-120"/>
              </a:rPr>
              <a:t>林振祥老師榮獲本校</a:t>
            </a:r>
            <a:r>
              <a:rPr lang="en-US" altLang="zh-TW" b="1" dirty="0">
                <a:ea typeface="標楷體" panose="03000509000000000000" pitchFamily="65" charset="-120"/>
              </a:rPr>
              <a:t>107</a:t>
            </a:r>
            <a:r>
              <a:rPr lang="zh-TW" altLang="en-US" b="1" dirty="0">
                <a:ea typeface="標楷體" panose="03000509000000000000" pitchFamily="65" charset="-120"/>
              </a:rPr>
              <a:t>學年度優良導師</a:t>
            </a:r>
            <a:br>
              <a:rPr lang="en-US" altLang="zh-TW" b="1" dirty="0">
                <a:ea typeface="標楷體" panose="03000509000000000000" pitchFamily="65" charset="-120"/>
              </a:rPr>
            </a:br>
            <a:r>
              <a:rPr lang="zh-TW" altLang="en-US" b="1" dirty="0">
                <a:ea typeface="標楷體" panose="03000509000000000000" pitchFamily="65" charset="-120"/>
              </a:rPr>
              <a:t>鄭旭辰老師榮獲本校</a:t>
            </a:r>
            <a:r>
              <a:rPr lang="en-US" altLang="zh-TW" b="1" dirty="0">
                <a:ea typeface="標楷體" panose="03000509000000000000" pitchFamily="65" charset="-120"/>
              </a:rPr>
              <a:t>106</a:t>
            </a:r>
            <a:r>
              <a:rPr lang="zh-TW" altLang="en-US" b="1" dirty="0">
                <a:ea typeface="標楷體" panose="03000509000000000000" pitchFamily="65" charset="-120"/>
              </a:rPr>
              <a:t>、</a:t>
            </a:r>
            <a:r>
              <a:rPr lang="en-US" altLang="zh-TW" b="1" dirty="0">
                <a:ea typeface="標楷體" panose="03000509000000000000" pitchFamily="65" charset="-120"/>
              </a:rPr>
              <a:t>103</a:t>
            </a:r>
            <a:r>
              <a:rPr lang="zh-TW" altLang="en-US" b="1" dirty="0">
                <a:ea typeface="標楷體" panose="03000509000000000000" pitchFamily="65" charset="-120"/>
              </a:rPr>
              <a:t>學年度優良導師</a:t>
            </a:r>
            <a:endParaRPr lang="en-US" altLang="zh-TW" b="1" dirty="0">
              <a:ea typeface="標楷體" panose="03000509000000000000" pitchFamily="65" charset="-120"/>
            </a:endParaRPr>
          </a:p>
          <a:p>
            <a:r>
              <a:rPr lang="zh-TW" altLang="en-US" b="1" dirty="0">
                <a:ea typeface="標楷體" panose="03000509000000000000" pitchFamily="65" charset="-120"/>
              </a:rPr>
              <a:t>林赫老師榮獲本校</a:t>
            </a:r>
            <a:r>
              <a:rPr lang="en-US" altLang="zh-TW" b="1" dirty="0">
                <a:ea typeface="標楷體" panose="03000509000000000000" pitchFamily="65" charset="-120"/>
              </a:rPr>
              <a:t>105 </a:t>
            </a:r>
            <a:r>
              <a:rPr lang="zh-TW" altLang="en-US" b="1" dirty="0">
                <a:ea typeface="標楷體" panose="03000509000000000000" pitchFamily="65" charset="-120"/>
              </a:rPr>
              <a:t>學年度特優導師</a:t>
            </a:r>
            <a:endParaRPr lang="en-US" altLang="zh-TW" b="1" dirty="0">
              <a:ea typeface="標楷體" panose="03000509000000000000" pitchFamily="65" charset="-120"/>
            </a:endParaRPr>
          </a:p>
          <a:p>
            <a:r>
              <a:rPr lang="zh-TW" altLang="en-US" b="1" dirty="0">
                <a:ea typeface="標楷體" panose="03000509000000000000" pitchFamily="65" charset="-120"/>
              </a:rPr>
              <a:t>許秋容老師榮獲本校</a:t>
            </a:r>
            <a:r>
              <a:rPr lang="en-US" altLang="zh-TW" b="1" dirty="0">
                <a:ea typeface="標楷體" panose="03000509000000000000" pitchFamily="65" charset="-120"/>
              </a:rPr>
              <a:t>102</a:t>
            </a:r>
            <a:r>
              <a:rPr lang="zh-TW" altLang="en-US" b="1" dirty="0">
                <a:ea typeface="標楷體" panose="03000509000000000000" pitchFamily="65" charset="-120"/>
              </a:rPr>
              <a:t>學年度優良導師</a:t>
            </a:r>
            <a:endParaRPr lang="zh-TW" altLang="en-US" b="1" i="0" dirty="0">
              <a:solidFill>
                <a:srgbClr val="212529"/>
              </a:solidFill>
              <a:effectLst/>
              <a:ea typeface="標楷體" panose="03000509000000000000" pitchFamily="65" charset="-120"/>
            </a:endParaRPr>
          </a:p>
        </p:txBody>
      </p:sp>
      <p:pic>
        <p:nvPicPr>
          <p:cNvPr id="8198" name="Picture 6" descr="曾妤馨">
            <a:extLst>
              <a:ext uri="{FF2B5EF4-FFF2-40B4-BE49-F238E27FC236}">
                <a16:creationId xmlns:a16="http://schemas.microsoft.com/office/drawing/2014/main" id="{5FF60E47-82B5-4142-BCB0-CEF9516CE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86" y="2076477"/>
            <a:ext cx="1790944" cy="19899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許秋容">
            <a:extLst>
              <a:ext uri="{FF2B5EF4-FFF2-40B4-BE49-F238E27FC236}">
                <a16:creationId xmlns:a16="http://schemas.microsoft.com/office/drawing/2014/main" id="{FEB5FE0D-C0A3-4BFC-8233-F7573AAF7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86" y="4363786"/>
            <a:ext cx="1826663" cy="2029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林振祥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5" r="24268" b="7880"/>
          <a:stretch/>
        </p:blipFill>
        <p:spPr bwMode="auto">
          <a:xfrm>
            <a:off x="2402180" y="2076477"/>
            <a:ext cx="1922624" cy="19899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3372" y="1955906"/>
            <a:ext cx="1899458" cy="21105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7"/>
          <a:srcRect l="7669" t="7955"/>
          <a:stretch/>
        </p:blipFill>
        <p:spPr>
          <a:xfrm>
            <a:off x="7063103" y="1955906"/>
            <a:ext cx="1905353" cy="21105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81" y="375089"/>
            <a:ext cx="640079" cy="6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6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s://logo.nchu.edu.tw/2020basic/PNG/03-1.png">
            <a:extLst>
              <a:ext uri="{FF2B5EF4-FFF2-40B4-BE49-F238E27FC236}">
                <a16:creationId xmlns:a16="http://schemas.microsoft.com/office/drawing/2014/main" id="{562DC854-907A-7862-A822-4465F7EAE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404813"/>
            <a:ext cx="20351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Google Shape;1716;p62">
            <a:extLst>
              <a:ext uri="{FF2B5EF4-FFF2-40B4-BE49-F238E27FC236}">
                <a16:creationId xmlns:a16="http://schemas.microsoft.com/office/drawing/2014/main" id="{549E0779-4E31-CE1C-D69F-A181768014D4}"/>
              </a:ext>
            </a:extLst>
          </p:cNvPr>
          <p:cNvSpPr txBox="1">
            <a:spLocks/>
          </p:cNvSpPr>
          <p:nvPr/>
        </p:nvSpPr>
        <p:spPr>
          <a:xfrm>
            <a:off x="946150" y="1081088"/>
            <a:ext cx="4887913" cy="48895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 eaLnBrk="1" fontAlgn="auto" hangingPunct="1">
              <a:buClr>
                <a:prstClr val="black"/>
              </a:buClr>
              <a:defRPr/>
            </a:pPr>
            <a:r>
              <a:rPr lang="zh-TW" altLang="en-US" sz="4800" b="1" kern="0" dirty="0">
                <a:solidFill>
                  <a:prstClr val="black"/>
                </a:solidFill>
                <a:latin typeface="+mn-lt"/>
                <a:ea typeface="標楷體" panose="03000509000000000000" pitchFamily="65" charset="-120"/>
              </a:rPr>
              <a:t>教師亮點   </a:t>
            </a:r>
            <a:r>
              <a:rPr lang="zh-TW" altLang="en-US" sz="2000" b="1" kern="0" dirty="0">
                <a:solidFill>
                  <a:prstClr val="black"/>
                </a:solidFill>
                <a:latin typeface="+mn-lt"/>
                <a:ea typeface="標楷體" panose="03000509000000000000" pitchFamily="65" charset="-120"/>
              </a:rPr>
              <a:t>教學</a:t>
            </a:r>
            <a:r>
              <a:rPr lang="zh-TW" altLang="en-US" sz="2000" b="1" dirty="0">
                <a:latin typeface="+mn-lt"/>
                <a:ea typeface="標楷體" panose="03000509000000000000" pitchFamily="65" charset="-120"/>
              </a:rPr>
              <a:t>特優教師</a:t>
            </a:r>
            <a:endParaRPr lang="zh-TW" altLang="en-US" sz="2000" b="1" kern="0" dirty="0">
              <a:solidFill>
                <a:prstClr val="black"/>
              </a:solidFill>
              <a:latin typeface="+mn-lt"/>
              <a:ea typeface="標楷體" panose="03000509000000000000" pitchFamily="65" charset="-120"/>
            </a:endParaRPr>
          </a:p>
        </p:txBody>
      </p:sp>
      <p:sp>
        <p:nvSpPr>
          <p:cNvPr id="12" name="四角星形 11">
            <a:extLst>
              <a:ext uri="{FF2B5EF4-FFF2-40B4-BE49-F238E27FC236}">
                <a16:creationId xmlns:a16="http://schemas.microsoft.com/office/drawing/2014/main" id="{A90F29F1-A67C-C2FD-2041-FD02283016C1}"/>
              </a:ext>
            </a:extLst>
          </p:cNvPr>
          <p:cNvSpPr/>
          <p:nvPr/>
        </p:nvSpPr>
        <p:spPr>
          <a:xfrm>
            <a:off x="777875" y="727075"/>
            <a:ext cx="354013" cy="354013"/>
          </a:xfrm>
          <a:prstGeom prst="star4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13" name="四角星形 12">
            <a:extLst>
              <a:ext uri="{FF2B5EF4-FFF2-40B4-BE49-F238E27FC236}">
                <a16:creationId xmlns:a16="http://schemas.microsoft.com/office/drawing/2014/main" id="{52DE7C61-82DD-4D27-0F93-B8A1D0F8AB80}"/>
              </a:ext>
            </a:extLst>
          </p:cNvPr>
          <p:cNvSpPr/>
          <p:nvPr/>
        </p:nvSpPr>
        <p:spPr>
          <a:xfrm>
            <a:off x="3544888" y="1255713"/>
            <a:ext cx="355600" cy="355600"/>
          </a:xfrm>
          <a:prstGeom prst="star4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B050D077-4099-4DF1-95B3-FB792B713351}"/>
              </a:ext>
            </a:extLst>
          </p:cNvPr>
          <p:cNvSpPr/>
          <p:nvPr/>
        </p:nvSpPr>
        <p:spPr>
          <a:xfrm>
            <a:off x="0" y="1724025"/>
            <a:ext cx="5400675" cy="36513"/>
          </a:xfrm>
          <a:prstGeom prst="rect">
            <a:avLst/>
          </a:prstGeom>
          <a:solidFill>
            <a:srgbClr val="C1AA65"/>
          </a:solidFill>
          <a:ln w="19050" cap="rnd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zh-TW" altLang="en-US" kern="0">
              <a:solidFill>
                <a:prstClr val="white"/>
              </a:solidFill>
              <a:latin typeface="+mn-lt"/>
              <a:sym typeface="Arial"/>
            </a:endParaRPr>
          </a:p>
        </p:txBody>
      </p:sp>
      <p:sp>
        <p:nvSpPr>
          <p:cNvPr id="66567" name="矩形 4">
            <a:extLst>
              <a:ext uri="{FF2B5EF4-FFF2-40B4-BE49-F238E27FC236}">
                <a16:creationId xmlns:a16="http://schemas.microsoft.com/office/drawing/2014/main" id="{12945CD9-53C6-489A-6C2B-14481371E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075" y="4314825"/>
            <a:ext cx="54006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600" b="1"/>
              <a:t>曾妤馨老師榮獲本校</a:t>
            </a:r>
            <a:r>
              <a:rPr lang="en-US" altLang="zh-TW" sz="1600" b="1"/>
              <a:t>114</a:t>
            </a:r>
            <a:r>
              <a:rPr lang="zh-TW" altLang="en-US" sz="1600" b="1"/>
              <a:t>年度「教學特優教師」 </a:t>
            </a:r>
            <a:r>
              <a:rPr lang="en-US" altLang="zh-TW" sz="1600" b="1"/>
              <a:t>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600" b="1"/>
              <a:t>何瓊紋老師榮獲本校</a:t>
            </a:r>
            <a:r>
              <a:rPr lang="en-US" altLang="zh-TW" sz="1600" b="1"/>
              <a:t>113</a:t>
            </a:r>
            <a:r>
              <a:rPr lang="zh-TW" altLang="en-US" sz="1600" b="1"/>
              <a:t>年度「教學特優教師」 </a:t>
            </a:r>
            <a:r>
              <a:rPr lang="en-US" altLang="zh-TW" sz="1600" b="1"/>
              <a:t>II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600" b="1"/>
              <a:t>鄭任鈞老師榮獲本校</a:t>
            </a:r>
            <a:r>
              <a:rPr lang="en-US" altLang="zh-TW" sz="1600" b="1"/>
              <a:t>112</a:t>
            </a:r>
            <a:r>
              <a:rPr lang="zh-TW" altLang="en-US" sz="1600" b="1"/>
              <a:t>年度「教學特優教師」 </a:t>
            </a:r>
            <a:r>
              <a:rPr lang="en-US" altLang="zh-TW" sz="1600" b="1"/>
              <a:t>II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600" b="1"/>
              <a:t>許秋容老師榮獲本校</a:t>
            </a:r>
            <a:r>
              <a:rPr lang="en-US" altLang="zh-TW" sz="1600" b="1"/>
              <a:t>111</a:t>
            </a:r>
            <a:r>
              <a:rPr lang="zh-TW" altLang="en-US" sz="1600" b="1"/>
              <a:t>、</a:t>
            </a:r>
            <a:r>
              <a:rPr lang="en-US" altLang="zh-TW" sz="1600" b="1"/>
              <a:t>105</a:t>
            </a:r>
            <a:r>
              <a:rPr lang="zh-TW" altLang="en-US" sz="1600" b="1"/>
              <a:t>學年度「教學特優教師」 </a:t>
            </a:r>
            <a:r>
              <a:rPr lang="en-US" altLang="zh-TW" sz="1600" b="1"/>
              <a:t>II</a:t>
            </a:r>
            <a:br>
              <a:rPr lang="en-US" altLang="zh-TW" sz="1600" b="1"/>
            </a:br>
            <a:r>
              <a:rPr lang="zh-TW" altLang="en-US" sz="1600" b="1"/>
              <a:t>劉英明老師榮獲本校</a:t>
            </a:r>
            <a:r>
              <a:rPr lang="en-US" altLang="zh-TW" sz="1600" b="1"/>
              <a:t>107</a:t>
            </a:r>
            <a:r>
              <a:rPr lang="zh-TW" altLang="en-US" sz="1600" b="1"/>
              <a:t>、</a:t>
            </a:r>
            <a:r>
              <a:rPr lang="en-US" altLang="zh-TW" sz="1600" b="1"/>
              <a:t>103</a:t>
            </a:r>
            <a:r>
              <a:rPr lang="zh-TW" altLang="en-US" sz="1600" b="1"/>
              <a:t>學年度「教學特優教師」 </a:t>
            </a:r>
            <a:r>
              <a:rPr lang="en-US" altLang="zh-TW" sz="1600" b="1"/>
              <a:t>II</a:t>
            </a:r>
            <a:br>
              <a:rPr lang="en-US" altLang="zh-TW" sz="1600" b="1"/>
            </a:br>
            <a:r>
              <a:rPr lang="zh-TW" altLang="en-US" sz="1600" b="1"/>
              <a:t>顏宏真老師榮獲本校</a:t>
            </a:r>
            <a:r>
              <a:rPr lang="en-US" altLang="zh-TW" sz="1600" b="1"/>
              <a:t>102</a:t>
            </a:r>
            <a:r>
              <a:rPr lang="zh-TW" altLang="en-US" sz="1600" b="1"/>
              <a:t>學年度「教學特優教師」 </a:t>
            </a:r>
            <a:r>
              <a:rPr lang="en-US" altLang="zh-TW" sz="1600" b="1"/>
              <a:t>I</a:t>
            </a:r>
            <a:br>
              <a:rPr lang="en-US" altLang="zh-TW" sz="1600" b="1"/>
            </a:br>
            <a:r>
              <a:rPr lang="zh-TW" altLang="en-US" sz="1600" b="1"/>
              <a:t>黃皓瑄老師榮獲本校</a:t>
            </a:r>
            <a:r>
              <a:rPr lang="en-US" altLang="zh-TW" sz="1600" b="1"/>
              <a:t>101</a:t>
            </a:r>
            <a:r>
              <a:rPr lang="zh-TW" altLang="en-US" sz="1600" b="1"/>
              <a:t>學年度「教學特優教師」 </a:t>
            </a:r>
            <a:r>
              <a:rPr lang="en-US" altLang="zh-TW" sz="1600" b="1"/>
              <a:t>I</a:t>
            </a:r>
            <a:endParaRPr lang="zh-TW" altLang="en-US" sz="1600" b="1">
              <a:solidFill>
                <a:srgbClr val="212529"/>
              </a:solidFill>
            </a:endParaRPr>
          </a:p>
        </p:txBody>
      </p:sp>
      <p:pic>
        <p:nvPicPr>
          <p:cNvPr id="7170" name="Picture 2" descr="黃皓瑄">
            <a:extLst>
              <a:ext uri="{FF2B5EF4-FFF2-40B4-BE49-F238E27FC236}">
                <a16:creationId xmlns:a16="http://schemas.microsoft.com/office/drawing/2014/main" id="{29760BF4-D9EF-7BB5-12EC-736FAADEC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3259" y="4475080"/>
            <a:ext cx="1490261" cy="16558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4" name="Picture 2" descr="鄭任鈞">
            <a:extLst>
              <a:ext uri="{FF2B5EF4-FFF2-40B4-BE49-F238E27FC236}">
                <a16:creationId xmlns:a16="http://schemas.microsoft.com/office/drawing/2014/main" id="{93FADCBF-0D96-4A1F-3C3C-F10D83D43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4584" y="1873890"/>
            <a:ext cx="1790944" cy="19899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 descr="何瓊紋">
            <a:extLst>
              <a:ext uri="{FF2B5EF4-FFF2-40B4-BE49-F238E27FC236}">
                <a16:creationId xmlns:a16="http://schemas.microsoft.com/office/drawing/2014/main" id="{C0F2D3B8-400B-9BD5-103B-76FFBAAFB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52890" y="1873891"/>
            <a:ext cx="1790943" cy="19899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" descr="許秋容">
            <a:extLst>
              <a:ext uri="{FF2B5EF4-FFF2-40B4-BE49-F238E27FC236}">
                <a16:creationId xmlns:a16="http://schemas.microsoft.com/office/drawing/2014/main" id="{E5447B5D-5D23-53E3-54D5-43135DD58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36279" y="1873891"/>
            <a:ext cx="1790944" cy="19899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2217FA8-2711-AEEE-F130-5E78EEEB44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73" t="9943" b="12377"/>
          <a:stretch/>
        </p:blipFill>
        <p:spPr>
          <a:xfrm>
            <a:off x="278842" y="4610321"/>
            <a:ext cx="1545545" cy="15206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6573" name="圖片 16">
            <a:extLst>
              <a:ext uri="{FF2B5EF4-FFF2-40B4-BE49-F238E27FC236}">
                <a16:creationId xmlns:a16="http://schemas.microsoft.com/office/drawing/2014/main" id="{029B634D-66AC-DE7D-6197-557E811A8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138" y="374650"/>
            <a:ext cx="639762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9" name="Picture 15" descr="曾妤馨 - 助理教授">
            <a:extLst>
              <a:ext uri="{FF2B5EF4-FFF2-40B4-BE49-F238E27FC236}">
                <a16:creationId xmlns:a16="http://schemas.microsoft.com/office/drawing/2014/main" id="{EC88383F-91C9-8C9A-658A-482C10A83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0874" y="1873250"/>
            <a:ext cx="1811265" cy="20125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https://logo.nchu.edu.tw/2020basic/PNG/03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60" y="405567"/>
            <a:ext cx="2034933" cy="5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716;p62"/>
          <p:cNvSpPr txBox="1">
            <a:spLocks/>
          </p:cNvSpPr>
          <p:nvPr/>
        </p:nvSpPr>
        <p:spPr>
          <a:xfrm>
            <a:off x="945595" y="1080703"/>
            <a:ext cx="2699305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>
              <a:buClr>
                <a:prstClr val="black"/>
              </a:buClr>
            </a:pPr>
            <a:r>
              <a:rPr lang="zh-TW" altLang="en-US" sz="4800" b="1" kern="0" dirty="0">
                <a:solidFill>
                  <a:prstClr val="black"/>
                </a:solidFill>
                <a:latin typeface="+mn-lt"/>
                <a:ea typeface="標楷體" panose="03000509000000000000" pitchFamily="65" charset="-120"/>
              </a:rPr>
              <a:t>教師亮點</a:t>
            </a:r>
          </a:p>
        </p:txBody>
      </p:sp>
      <p:sp>
        <p:nvSpPr>
          <p:cNvPr id="52" name="四角星形 51"/>
          <p:cNvSpPr/>
          <p:nvPr/>
        </p:nvSpPr>
        <p:spPr>
          <a:xfrm>
            <a:off x="777667" y="726393"/>
            <a:ext cx="354310" cy="354310"/>
          </a:xfrm>
          <a:prstGeom prst="star4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標楷體" panose="03000509000000000000" pitchFamily="65" charset="-120"/>
            </a:endParaRPr>
          </a:p>
        </p:txBody>
      </p:sp>
      <p:sp>
        <p:nvSpPr>
          <p:cNvPr id="53" name="四角星形 52"/>
          <p:cNvSpPr/>
          <p:nvPr/>
        </p:nvSpPr>
        <p:spPr>
          <a:xfrm>
            <a:off x="3545435" y="1256294"/>
            <a:ext cx="354310" cy="354310"/>
          </a:xfrm>
          <a:prstGeom prst="star4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標楷體" panose="03000509000000000000" pitchFamily="65" charset="-12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0" y="1737238"/>
            <a:ext cx="3600000" cy="36000"/>
          </a:xfrm>
          <a:prstGeom prst="rect">
            <a:avLst/>
          </a:prstGeom>
          <a:solidFill>
            <a:srgbClr val="C1AA65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zh-TW" altLang="en-US" kern="0">
              <a:solidFill>
                <a:prstClr val="white"/>
              </a:solidFill>
              <a:ea typeface="標楷體" panose="03000509000000000000" pitchFamily="65" charset="-120"/>
              <a:sym typeface="Arial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3"/>
          <a:srcRect b="54519"/>
          <a:stretch/>
        </p:blipFill>
        <p:spPr>
          <a:xfrm>
            <a:off x="945595" y="3640801"/>
            <a:ext cx="7419975" cy="3006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3"/>
          <a:srcRect l="-1" t="56009" r="2461" b="13376"/>
          <a:stretch/>
        </p:blipFill>
        <p:spPr>
          <a:xfrm>
            <a:off x="954822" y="1786195"/>
            <a:ext cx="6508094" cy="1819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矩形 8"/>
          <p:cNvSpPr/>
          <p:nvPr/>
        </p:nvSpPr>
        <p:spPr>
          <a:xfrm>
            <a:off x="3899745" y="1325178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prstClr val="black"/>
              </a:buClr>
            </a:pPr>
            <a:r>
              <a:rPr lang="zh-TW" altLang="en-US" sz="2000" b="1" dirty="0">
                <a:ea typeface="標楷體" panose="03000509000000000000" pitchFamily="65" charset="-120"/>
              </a:rPr>
              <a:t>研究創新</a:t>
            </a:r>
            <a:endParaRPr lang="zh-TW" altLang="en-US" sz="2000" b="1" kern="0" dirty="0">
              <a:solidFill>
                <a:prstClr val="black"/>
              </a:solidFill>
              <a:ea typeface="標楷體" panose="03000509000000000000" pitchFamily="65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81" y="375089"/>
            <a:ext cx="640079" cy="6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6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https://logo.nchu.edu.tw/2020basic/PNG/03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60" y="405567"/>
            <a:ext cx="2034933" cy="5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716;p62"/>
          <p:cNvSpPr txBox="1">
            <a:spLocks/>
          </p:cNvSpPr>
          <p:nvPr/>
        </p:nvSpPr>
        <p:spPr>
          <a:xfrm>
            <a:off x="945595" y="1080703"/>
            <a:ext cx="2699305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>
              <a:buClr>
                <a:prstClr val="black"/>
              </a:buClr>
            </a:pPr>
            <a:r>
              <a:rPr lang="zh-TW" altLang="en-US" sz="4800" b="1" kern="0" dirty="0">
                <a:solidFill>
                  <a:prstClr val="black"/>
                </a:solidFill>
                <a:latin typeface="+mn-lt"/>
                <a:ea typeface="標楷體" panose="03000509000000000000" pitchFamily="65" charset="-120"/>
              </a:rPr>
              <a:t>教師亮點</a:t>
            </a:r>
          </a:p>
        </p:txBody>
      </p:sp>
      <p:sp>
        <p:nvSpPr>
          <p:cNvPr id="36" name="矩形 35"/>
          <p:cNvSpPr/>
          <p:nvPr/>
        </p:nvSpPr>
        <p:spPr>
          <a:xfrm>
            <a:off x="702178" y="4204283"/>
            <a:ext cx="318613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TW" altLang="en-US" b="1" dirty="0">
                <a:ea typeface="標楷體" panose="03000509000000000000" pitchFamily="65" charset="-120"/>
              </a:rPr>
              <a:t>中興大學花</a:t>
            </a:r>
            <a:r>
              <a:rPr lang="en-US" altLang="zh-TW" b="1" dirty="0">
                <a:ea typeface="標楷體" panose="03000509000000000000" pitchFamily="65" charset="-120"/>
              </a:rPr>
              <a:t>4</a:t>
            </a:r>
            <a:r>
              <a:rPr lang="zh-TW" altLang="en-US" b="1" dirty="0">
                <a:ea typeface="標楷體" panose="03000509000000000000" pitchFamily="65" charset="-120"/>
              </a:rPr>
              <a:t>年解密卷柏矽晶體，可望運用太陽能應用研發</a:t>
            </a:r>
          </a:p>
        </p:txBody>
      </p:sp>
      <p:sp>
        <p:nvSpPr>
          <p:cNvPr id="12" name="四角星形 11"/>
          <p:cNvSpPr/>
          <p:nvPr/>
        </p:nvSpPr>
        <p:spPr>
          <a:xfrm>
            <a:off x="777667" y="726393"/>
            <a:ext cx="354310" cy="354310"/>
          </a:xfrm>
          <a:prstGeom prst="star4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標楷體" panose="03000509000000000000" pitchFamily="65" charset="-120"/>
            </a:endParaRPr>
          </a:p>
        </p:txBody>
      </p:sp>
      <p:sp>
        <p:nvSpPr>
          <p:cNvPr id="13" name="四角星形 12"/>
          <p:cNvSpPr/>
          <p:nvPr/>
        </p:nvSpPr>
        <p:spPr>
          <a:xfrm>
            <a:off x="3545435" y="1256294"/>
            <a:ext cx="354310" cy="354310"/>
          </a:xfrm>
          <a:prstGeom prst="star4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標楷體" panose="03000509000000000000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/>
          <a:srcRect t="7720"/>
          <a:stretch/>
        </p:blipFill>
        <p:spPr>
          <a:xfrm>
            <a:off x="611638" y="1900148"/>
            <a:ext cx="3288107" cy="2220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0" y="1737376"/>
            <a:ext cx="5400000" cy="36000"/>
          </a:xfrm>
          <a:prstGeom prst="rect">
            <a:avLst/>
          </a:prstGeom>
          <a:solidFill>
            <a:srgbClr val="C1AA65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zh-TW" altLang="en-US" kern="0">
              <a:solidFill>
                <a:prstClr val="white"/>
              </a:solidFill>
              <a:ea typeface="標楷體" panose="03000509000000000000" pitchFamily="65" charset="-120"/>
              <a:sym typeface="Arial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214" y="5819896"/>
            <a:ext cx="640079" cy="65668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9251EE0-4D61-4827-B823-9FB1C76D6B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013" r="-3302"/>
          <a:stretch/>
        </p:blipFill>
        <p:spPr>
          <a:xfrm>
            <a:off x="157018" y="5077715"/>
            <a:ext cx="5040793" cy="888259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5D367D5B-058A-4C4C-A14D-72DF9B683C4E}"/>
              </a:ext>
            </a:extLst>
          </p:cNvPr>
          <p:cNvSpPr/>
          <p:nvPr/>
        </p:nvSpPr>
        <p:spPr>
          <a:xfrm>
            <a:off x="4946579" y="4370937"/>
            <a:ext cx="27134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rgbClr val="000000"/>
                </a:solidFill>
                <a:ea typeface="標楷體" panose="03000509000000000000" pitchFamily="65" charset="-120"/>
              </a:rPr>
              <a:t>施習德教授連續四年入榜「全球前</a:t>
            </a:r>
            <a:r>
              <a:rPr lang="en-US" altLang="zh-TW" b="1" dirty="0">
                <a:solidFill>
                  <a:srgbClr val="000000"/>
                </a:solidFill>
                <a:ea typeface="標楷體" panose="03000509000000000000" pitchFamily="65" charset="-120"/>
              </a:rPr>
              <a:t>2%</a:t>
            </a:r>
            <a:r>
              <a:rPr lang="zh-TW" altLang="en-US" b="1" dirty="0">
                <a:solidFill>
                  <a:srgbClr val="000000"/>
                </a:solidFill>
                <a:ea typeface="標楷體" panose="03000509000000000000" pitchFamily="65" charset="-120"/>
              </a:rPr>
              <a:t>頂尖科學家」 </a:t>
            </a:r>
            <a:endParaRPr lang="zh-TW" altLang="en-US" b="1" dirty="0">
              <a:ea typeface="標楷體" panose="03000509000000000000" pitchFamily="65" charset="-120"/>
            </a:endParaRPr>
          </a:p>
        </p:txBody>
      </p:sp>
      <p:pic>
        <p:nvPicPr>
          <p:cNvPr id="16" name="Picture 2" descr="可能是 1 人和文字的圖像">
            <a:extLst>
              <a:ext uri="{FF2B5EF4-FFF2-40B4-BE49-F238E27FC236}">
                <a16:creationId xmlns:a16="http://schemas.microsoft.com/office/drawing/2014/main" id="{D79F5B84-C7B7-43DE-82ED-5069032D99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5" t="9600" r="67778" b="8735"/>
          <a:stretch/>
        </p:blipFill>
        <p:spPr bwMode="auto">
          <a:xfrm>
            <a:off x="5197812" y="1940030"/>
            <a:ext cx="2058150" cy="22642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EBD6FC6-29D1-40E6-8FAB-77E9932BF67B}"/>
              </a:ext>
            </a:extLst>
          </p:cNvPr>
          <p:cNvSpPr/>
          <p:nvPr/>
        </p:nvSpPr>
        <p:spPr>
          <a:xfrm>
            <a:off x="2286000" y="55382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b="1" dirty="0">
                <a:solidFill>
                  <a:srgbClr val="65686C"/>
                </a:solidFill>
                <a:ea typeface="標楷體" panose="03000509000000000000" pitchFamily="65" charset="-120"/>
                <a:hlinkClick r:id="rId7"/>
              </a:rPr>
              <a:t>溪流復野</a:t>
            </a:r>
            <a:r>
              <a:rPr lang="en-US" altLang="zh-TW" b="1" dirty="0">
                <a:solidFill>
                  <a:srgbClr val="65686C"/>
                </a:solidFill>
                <a:ea typeface="標楷體" panose="03000509000000000000" pitchFamily="65" charset="-120"/>
                <a:hlinkClick r:id="rId7"/>
              </a:rPr>
              <a:t>-</a:t>
            </a:r>
            <a:r>
              <a:rPr lang="zh-TW" altLang="en-US" b="1" dirty="0">
                <a:solidFill>
                  <a:srgbClr val="65686C"/>
                </a:solidFill>
                <a:ea typeface="標楷體" panose="03000509000000000000" pitchFamily="65" charset="-120"/>
                <a:hlinkClick r:id="rId7"/>
              </a:rPr>
              <a:t>種瓜溪生態永續與森川里共榮</a:t>
            </a:r>
            <a:r>
              <a:rPr lang="en-US" altLang="zh-TW" b="1" dirty="0">
                <a:solidFill>
                  <a:srgbClr val="65686C"/>
                </a:solidFill>
                <a:ea typeface="標楷體" panose="03000509000000000000" pitchFamily="65" charset="-120"/>
                <a:hlinkClick r:id="rId7"/>
              </a:rPr>
              <a:t>-</a:t>
            </a:r>
            <a:r>
              <a:rPr lang="zh-TW" altLang="en-US" b="1" dirty="0">
                <a:solidFill>
                  <a:srgbClr val="65686C"/>
                </a:solidFill>
                <a:ea typeface="標楷體" panose="03000509000000000000" pitchFamily="65" charset="-120"/>
                <a:hlinkClick r:id="rId7"/>
              </a:rPr>
              <a:t>中興大學</a:t>
            </a:r>
            <a:r>
              <a:rPr lang="en-US" altLang="zh-TW" b="1" dirty="0" err="1">
                <a:solidFill>
                  <a:srgbClr val="65686C"/>
                </a:solidFill>
                <a:ea typeface="標楷體" panose="03000509000000000000" pitchFamily="65" charset="-120"/>
                <a:hlinkClick r:id="rId7"/>
              </a:rPr>
              <a:t>usr</a:t>
            </a:r>
            <a:r>
              <a:rPr lang="zh-TW" altLang="en-US" b="1" dirty="0">
                <a:solidFill>
                  <a:srgbClr val="65686C"/>
                </a:solidFill>
                <a:ea typeface="標楷體" panose="03000509000000000000" pitchFamily="65" charset="-120"/>
                <a:hlinkClick r:id="rId7"/>
              </a:rPr>
              <a:t>大學社會責任實踐計畫</a:t>
            </a:r>
            <a:endParaRPr lang="zh-TW" altLang="en-US" b="1" i="0" dirty="0">
              <a:solidFill>
                <a:srgbClr val="65686C"/>
              </a:solidFill>
              <a:effectLst/>
              <a:ea typeface="標楷體" panose="03000509000000000000" pitchFamily="65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899745" y="1325178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prstClr val="black"/>
              </a:buClr>
            </a:pPr>
            <a:r>
              <a:rPr lang="zh-TW" altLang="en-US" sz="2000" b="1" dirty="0">
                <a:ea typeface="標楷體" panose="03000509000000000000" pitchFamily="65" charset="-120"/>
              </a:rPr>
              <a:t>研究創新</a:t>
            </a:r>
            <a:endParaRPr lang="zh-TW" altLang="en-US" sz="2000" b="1" kern="0" dirty="0">
              <a:solidFill>
                <a:prstClr val="black"/>
              </a:solidFill>
              <a:ea typeface="標楷體" panose="03000509000000000000" pitchFamily="65" charset="-120"/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81" y="375089"/>
            <a:ext cx="640079" cy="6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1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https://logo.nchu.edu.tw/2020basic/PNG/03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60" y="405567"/>
            <a:ext cx="2034933" cy="5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716;p62"/>
          <p:cNvSpPr txBox="1">
            <a:spLocks/>
          </p:cNvSpPr>
          <p:nvPr/>
        </p:nvSpPr>
        <p:spPr>
          <a:xfrm>
            <a:off x="945595" y="1080703"/>
            <a:ext cx="2699305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>
              <a:buClr>
                <a:prstClr val="black"/>
              </a:buClr>
            </a:pPr>
            <a:r>
              <a:rPr lang="zh-TW" altLang="en-US" sz="4800" b="1" kern="0" dirty="0">
                <a:solidFill>
                  <a:prstClr val="black"/>
                </a:solidFill>
                <a:latin typeface="+mn-lt"/>
                <a:ea typeface="標楷體" panose="03000509000000000000" pitchFamily="65" charset="-120"/>
              </a:rPr>
              <a:t>師生亮點</a:t>
            </a:r>
          </a:p>
        </p:txBody>
      </p:sp>
      <p:pic>
        <p:nvPicPr>
          <p:cNvPr id="37" name="圖片 36"/>
          <p:cNvPicPr>
            <a:picLocks noChangeAspect="1"/>
          </p:cNvPicPr>
          <p:nvPr/>
        </p:nvPicPr>
        <p:blipFill rotWithShape="1">
          <a:blip r:embed="rId3"/>
          <a:srcRect l="8563" t="7039" r="16322" b="764"/>
          <a:stretch/>
        </p:blipFill>
        <p:spPr>
          <a:xfrm>
            <a:off x="1443689" y="2346179"/>
            <a:ext cx="2013548" cy="34488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1" name="群組 40"/>
          <p:cNvGrpSpPr/>
          <p:nvPr/>
        </p:nvGrpSpPr>
        <p:grpSpPr>
          <a:xfrm>
            <a:off x="4456640" y="2346179"/>
            <a:ext cx="4017653" cy="3758518"/>
            <a:chOff x="4456640" y="1418636"/>
            <a:chExt cx="4017653" cy="3758518"/>
          </a:xfrm>
        </p:grpSpPr>
        <p:grpSp>
          <p:nvGrpSpPr>
            <p:cNvPr id="35" name="群組 34"/>
            <p:cNvGrpSpPr/>
            <p:nvPr/>
          </p:nvGrpSpPr>
          <p:grpSpPr>
            <a:xfrm>
              <a:off x="4456640" y="1418636"/>
              <a:ext cx="4017653" cy="3758518"/>
              <a:chOff x="3724851" y="1080703"/>
              <a:chExt cx="4749442" cy="4443107"/>
            </a:xfrm>
          </p:grpSpPr>
          <p:grpSp>
            <p:nvGrpSpPr>
              <p:cNvPr id="8" name="群組 7"/>
              <p:cNvGrpSpPr/>
              <p:nvPr/>
            </p:nvGrpSpPr>
            <p:grpSpPr>
              <a:xfrm>
                <a:off x="3786550" y="1080703"/>
                <a:ext cx="4687743" cy="4443107"/>
                <a:chOff x="3524709" y="1568455"/>
                <a:chExt cx="4216637" cy="3996585"/>
              </a:xfrm>
            </p:grpSpPr>
            <p:sp>
              <p:nvSpPr>
                <p:cNvPr id="7" name="淚滴形 6"/>
                <p:cNvSpPr/>
                <p:nvPr/>
              </p:nvSpPr>
              <p:spPr>
                <a:xfrm>
                  <a:off x="5007670" y="1568455"/>
                  <a:ext cx="2733676" cy="2733675"/>
                </a:xfrm>
                <a:prstGeom prst="teardrop">
                  <a:avLst/>
                </a:prstGeom>
                <a:solidFill>
                  <a:srgbClr val="6D68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400"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4" name="淚滴形 23"/>
                <p:cNvSpPr/>
                <p:nvPr/>
              </p:nvSpPr>
              <p:spPr>
                <a:xfrm rot="10800000">
                  <a:off x="3524709" y="3269620"/>
                  <a:ext cx="2295420" cy="2295420"/>
                </a:xfrm>
                <a:prstGeom prst="teardrop">
                  <a:avLst/>
                </a:prstGeom>
                <a:solidFill>
                  <a:srgbClr val="C1AA6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400">
                    <a:ea typeface="標楷體" panose="03000509000000000000" pitchFamily="65" charset="-120"/>
                  </a:endParaRPr>
                </a:p>
              </p:txBody>
            </p:sp>
          </p:grpSp>
          <p:sp>
            <p:nvSpPr>
              <p:cNvPr id="11" name="矩形 10"/>
              <p:cNvSpPr/>
              <p:nvPr/>
            </p:nvSpPr>
            <p:spPr>
              <a:xfrm>
                <a:off x="5737873" y="1927473"/>
                <a:ext cx="2665337" cy="13780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sz="1550" b="1" dirty="0">
                    <a:solidFill>
                      <a:schemeClr val="bg1"/>
                    </a:solidFill>
                    <a:ea typeface="標楷體" panose="03000509000000000000" pitchFamily="65" charset="-120"/>
                  </a:rPr>
                  <a:t>總經費約</a:t>
                </a:r>
                <a:r>
                  <a:rPr lang="en-US" altLang="zh-TW" sz="1550" b="1" dirty="0">
                    <a:solidFill>
                      <a:schemeClr val="bg1"/>
                    </a:solidFill>
                    <a:ea typeface="標楷體" panose="03000509000000000000" pitchFamily="65" charset="-120"/>
                  </a:rPr>
                  <a:t>336</a:t>
                </a:r>
                <a:r>
                  <a:rPr lang="zh-TW" altLang="en-US" sz="1550" b="1" dirty="0">
                    <a:solidFill>
                      <a:schemeClr val="bg1"/>
                    </a:solidFill>
                    <a:ea typeface="標楷體" panose="03000509000000000000" pitchFamily="65" charset="-120"/>
                  </a:rPr>
                  <a:t>萬元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sz="1550" b="1" dirty="0">
                    <a:solidFill>
                      <a:schemeClr val="bg1"/>
                    </a:solidFill>
                    <a:ea typeface="標楷體" panose="03000509000000000000" pitchFamily="65" charset="-120"/>
                  </a:rPr>
                  <a:t>平均約</a:t>
                </a:r>
                <a:r>
                  <a:rPr lang="en-US" altLang="zh-TW" sz="1550" b="1" dirty="0">
                    <a:solidFill>
                      <a:schemeClr val="bg1"/>
                    </a:solidFill>
                    <a:ea typeface="標楷體" panose="03000509000000000000" pitchFamily="65" charset="-120"/>
                  </a:rPr>
                  <a:t>67.2</a:t>
                </a:r>
                <a:r>
                  <a:rPr lang="zh-TW" altLang="en-US" sz="1550" b="1" dirty="0">
                    <a:solidFill>
                      <a:schemeClr val="bg1"/>
                    </a:solidFill>
                    <a:ea typeface="標楷體" panose="03000509000000000000" pitchFamily="65" charset="-120"/>
                  </a:rPr>
                  <a:t>萬元</a:t>
                </a:r>
                <a:r>
                  <a:rPr lang="en-US" altLang="zh-TW" sz="1550" b="1" dirty="0">
                    <a:solidFill>
                      <a:schemeClr val="bg1"/>
                    </a:solidFill>
                    <a:ea typeface="標楷體" panose="03000509000000000000" pitchFamily="65" charset="-120"/>
                  </a:rPr>
                  <a:t>/</a:t>
                </a:r>
                <a:r>
                  <a:rPr lang="zh-TW" altLang="en-US" sz="1550" b="1" dirty="0">
                    <a:solidFill>
                      <a:schemeClr val="bg1"/>
                    </a:solidFill>
                    <a:ea typeface="標楷體" panose="03000509000000000000" pitchFamily="65" charset="-120"/>
                  </a:rPr>
                  <a:t>年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sz="1550" b="1" dirty="0">
                    <a:solidFill>
                      <a:schemeClr val="bg1"/>
                    </a:solidFill>
                    <a:ea typeface="標楷體" panose="03000509000000000000" pitchFamily="65" charset="-120"/>
                  </a:rPr>
                  <a:t>學生薪資</a:t>
                </a:r>
                <a:r>
                  <a:rPr lang="en-US" altLang="zh-TW" sz="1550" b="1" dirty="0">
                    <a:solidFill>
                      <a:schemeClr val="bg1"/>
                    </a:solidFill>
                    <a:ea typeface="標楷體" panose="03000509000000000000" pitchFamily="65" charset="-120"/>
                  </a:rPr>
                  <a:t>6000</a:t>
                </a:r>
                <a:r>
                  <a:rPr lang="zh-TW" altLang="en-US" sz="1550" b="1" dirty="0">
                    <a:solidFill>
                      <a:schemeClr val="bg1"/>
                    </a:solidFill>
                    <a:ea typeface="標楷體" panose="03000509000000000000" pitchFamily="65" charset="-120"/>
                  </a:rPr>
                  <a:t>元</a:t>
                </a:r>
                <a:r>
                  <a:rPr lang="en-US" altLang="zh-TW" sz="1550" b="1" dirty="0">
                    <a:solidFill>
                      <a:schemeClr val="bg1"/>
                    </a:solidFill>
                    <a:ea typeface="標楷體" panose="03000509000000000000" pitchFamily="65" charset="-120"/>
                  </a:rPr>
                  <a:t>/</a:t>
                </a:r>
                <a:r>
                  <a:rPr lang="zh-TW" altLang="en-US" sz="1550" b="1" dirty="0">
                    <a:solidFill>
                      <a:schemeClr val="bg1"/>
                    </a:solidFill>
                    <a:ea typeface="標楷體" panose="03000509000000000000" pitchFamily="65" charset="-120"/>
                  </a:rPr>
                  <a:t>月</a:t>
                </a:r>
              </a:p>
            </p:txBody>
          </p:sp>
          <p:sp>
            <p:nvSpPr>
              <p:cNvPr id="27" name="Google Shape;1716;p62"/>
              <p:cNvSpPr txBox="1">
                <a:spLocks/>
              </p:cNvSpPr>
              <p:nvPr/>
            </p:nvSpPr>
            <p:spPr>
              <a:xfrm>
                <a:off x="6338427" y="1370956"/>
                <a:ext cx="1941981" cy="488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Montserrat Black"/>
                  <a:buNone/>
                  <a:defRPr sz="2800" b="0" i="0" u="none" strike="noStrike" cap="none">
                    <a:solidFill>
                      <a:schemeClr val="dk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Montserrat Black"/>
                  <a:buNone/>
                  <a:defRPr sz="2800" b="0" i="0" u="none" strike="noStrike" cap="none">
                    <a:solidFill>
                      <a:schemeClr val="dk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Montserrat Black"/>
                  <a:buNone/>
                  <a:defRPr sz="2800" b="0" i="0" u="none" strike="noStrike" cap="none">
                    <a:solidFill>
                      <a:schemeClr val="dk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Montserrat Black"/>
                  <a:buNone/>
                  <a:defRPr sz="2800" b="0" i="0" u="none" strike="noStrike" cap="none">
                    <a:solidFill>
                      <a:schemeClr val="dk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Montserrat Black"/>
                  <a:buNone/>
                  <a:defRPr sz="2800" b="0" i="0" u="none" strike="noStrike" cap="none">
                    <a:solidFill>
                      <a:schemeClr val="dk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Montserrat Black"/>
                  <a:buNone/>
                  <a:defRPr sz="2800" b="0" i="0" u="none" strike="noStrike" cap="none">
                    <a:solidFill>
                      <a:schemeClr val="dk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Montserrat Black"/>
                  <a:buNone/>
                  <a:defRPr sz="2800" b="0" i="0" u="none" strike="noStrike" cap="none">
                    <a:solidFill>
                      <a:schemeClr val="dk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Montserrat Black"/>
                  <a:buNone/>
                  <a:defRPr sz="2800" b="0" i="0" u="none" strike="noStrike" cap="none">
                    <a:solidFill>
                      <a:schemeClr val="dk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Montserrat Black"/>
                  <a:buNone/>
                  <a:defRPr sz="2800" b="0" i="0" u="none" strike="noStrike" cap="none">
                    <a:solidFill>
                      <a:schemeClr val="dk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9pPr>
              </a:lstStyle>
              <a:p>
                <a:pPr>
                  <a:buClr>
                    <a:prstClr val="black"/>
                  </a:buClr>
                </a:pPr>
                <a:r>
                  <a:rPr lang="zh-TW" altLang="en-US" sz="3200" b="1" kern="0" spc="3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標楷體" panose="03000509000000000000" pitchFamily="65" charset="-120"/>
                  </a:rPr>
                  <a:t>總經費</a:t>
                </a:r>
                <a:br>
                  <a:rPr lang="en-US" altLang="zh-TW" sz="3200" b="1" kern="0" spc="3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標楷體" panose="03000509000000000000" pitchFamily="65" charset="-120"/>
                  </a:rPr>
                </a:br>
                <a:r>
                  <a:rPr lang="en-US" altLang="zh-TW" sz="1400" b="1" kern="0" spc="3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標楷體" panose="03000509000000000000" pitchFamily="65" charset="-120"/>
                  </a:rPr>
                  <a:t>(</a:t>
                </a:r>
                <a:r>
                  <a:rPr lang="zh-TW" altLang="en-US" sz="1400" b="1" kern="0" spc="3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標楷體" panose="03000509000000000000" pitchFamily="65" charset="-120"/>
                  </a:rPr>
                  <a:t>近五年</a:t>
                </a:r>
                <a:r>
                  <a:rPr lang="en-US" altLang="zh-TW" sz="1400" b="1" kern="0" spc="3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標楷體" panose="03000509000000000000" pitchFamily="65" charset="-120"/>
                  </a:rPr>
                  <a:t>)</a:t>
                </a:r>
                <a:endParaRPr lang="zh-TW" altLang="en-US" sz="1400" b="1" kern="0" spc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標楷體" panose="03000509000000000000" pitchFamily="65" charset="-120"/>
                </a:endParaRPr>
              </a:p>
            </p:txBody>
          </p:sp>
          <p:cxnSp>
            <p:nvCxnSpPr>
              <p:cNvPr id="21" name="直線接點 20"/>
              <p:cNvCxnSpPr/>
              <p:nvPr/>
            </p:nvCxnSpPr>
            <p:spPr>
              <a:xfrm>
                <a:off x="5924550" y="2402035"/>
                <a:ext cx="2143125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接點 28"/>
              <p:cNvCxnSpPr/>
              <p:nvPr/>
            </p:nvCxnSpPr>
            <p:spPr>
              <a:xfrm>
                <a:off x="5924550" y="2822846"/>
                <a:ext cx="2143125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Google Shape;1716;p62"/>
              <p:cNvSpPr txBox="1">
                <a:spLocks/>
              </p:cNvSpPr>
              <p:nvPr/>
            </p:nvSpPr>
            <p:spPr>
              <a:xfrm>
                <a:off x="3724851" y="3601297"/>
                <a:ext cx="2675276" cy="488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Montserrat Black"/>
                  <a:buNone/>
                  <a:defRPr sz="2800" b="0" i="0" u="none" strike="noStrike" cap="none">
                    <a:solidFill>
                      <a:schemeClr val="dk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Montserrat Black"/>
                  <a:buNone/>
                  <a:defRPr sz="2800" b="0" i="0" u="none" strike="noStrike" cap="none">
                    <a:solidFill>
                      <a:schemeClr val="dk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Montserrat Black"/>
                  <a:buNone/>
                  <a:defRPr sz="2800" b="0" i="0" u="none" strike="noStrike" cap="none">
                    <a:solidFill>
                      <a:schemeClr val="dk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Montserrat Black"/>
                  <a:buNone/>
                  <a:defRPr sz="2800" b="0" i="0" u="none" strike="noStrike" cap="none">
                    <a:solidFill>
                      <a:schemeClr val="dk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Montserrat Black"/>
                  <a:buNone/>
                  <a:defRPr sz="2800" b="0" i="0" u="none" strike="noStrike" cap="none">
                    <a:solidFill>
                      <a:schemeClr val="dk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Montserrat Black"/>
                  <a:buNone/>
                  <a:defRPr sz="2800" b="0" i="0" u="none" strike="noStrike" cap="none">
                    <a:solidFill>
                      <a:schemeClr val="dk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Montserrat Black"/>
                  <a:buNone/>
                  <a:defRPr sz="2800" b="0" i="0" u="none" strike="noStrike" cap="none">
                    <a:solidFill>
                      <a:schemeClr val="dk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Montserrat Black"/>
                  <a:buNone/>
                  <a:defRPr sz="2800" b="0" i="0" u="none" strike="noStrike" cap="none">
                    <a:solidFill>
                      <a:schemeClr val="dk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Montserrat Black"/>
                  <a:buNone/>
                  <a:defRPr sz="2800" b="0" i="0" u="none" strike="noStrike" cap="none">
                    <a:solidFill>
                      <a:schemeClr val="dk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9pPr>
              </a:lstStyle>
              <a:p>
                <a:pPr algn="ctr">
                  <a:buClr>
                    <a:prstClr val="black"/>
                  </a:buClr>
                </a:pPr>
                <a:r>
                  <a:rPr lang="zh-TW" altLang="en-US" sz="3200" b="1" kern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標楷體" panose="03000509000000000000" pitchFamily="65" charset="-120"/>
                  </a:rPr>
                  <a:t>通過案件</a:t>
                </a:r>
                <a:br>
                  <a:rPr lang="en-US" altLang="zh-TW" sz="3200" b="1" kern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標楷體" panose="03000509000000000000" pitchFamily="65" charset="-120"/>
                  </a:rPr>
                </a:br>
                <a:r>
                  <a:rPr lang="en-US" altLang="zh-TW" sz="1600" b="1" kern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標楷體" panose="03000509000000000000" pitchFamily="65" charset="-120"/>
                  </a:rPr>
                  <a:t>(</a:t>
                </a:r>
                <a:r>
                  <a:rPr lang="zh-TW" altLang="en-US" sz="1600" b="1" kern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標楷體" panose="03000509000000000000" pitchFamily="65" charset="-120"/>
                  </a:rPr>
                  <a:t>近五年</a:t>
                </a:r>
                <a:r>
                  <a:rPr lang="en-US" altLang="zh-TW" sz="1600" b="1" kern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標楷體" panose="03000509000000000000" pitchFamily="65" charset="-120"/>
                  </a:rPr>
                  <a:t>)</a:t>
                </a:r>
                <a:endParaRPr lang="zh-TW" altLang="en-US" sz="16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標楷體" panose="03000509000000000000" pitchFamily="65" charset="-120"/>
                </a:endParaRPr>
              </a:p>
            </p:txBody>
          </p:sp>
          <p:grpSp>
            <p:nvGrpSpPr>
              <p:cNvPr id="34" name="群組 33"/>
              <p:cNvGrpSpPr/>
              <p:nvPr/>
            </p:nvGrpSpPr>
            <p:grpSpPr>
              <a:xfrm>
                <a:off x="4060656" y="4104388"/>
                <a:ext cx="2150733" cy="905346"/>
                <a:chOff x="4129330" y="4104388"/>
                <a:chExt cx="2150733" cy="905346"/>
              </a:xfrm>
            </p:grpSpPr>
            <p:sp>
              <p:nvSpPr>
                <p:cNvPr id="32" name="矩形 31"/>
                <p:cNvSpPr/>
                <p:nvPr/>
              </p:nvSpPr>
              <p:spPr>
                <a:xfrm>
                  <a:off x="4129330" y="4104388"/>
                  <a:ext cx="2150733" cy="90534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zh-TW" altLang="en-US" sz="1550" b="1" dirty="0">
                      <a:solidFill>
                        <a:schemeClr val="bg1"/>
                      </a:solidFill>
                      <a:ea typeface="標楷體" panose="03000509000000000000" pitchFamily="65" charset="-120"/>
                    </a:rPr>
                    <a:t>總數</a:t>
                  </a:r>
                  <a:r>
                    <a:rPr lang="en-US" altLang="zh-TW" sz="1550" b="1" dirty="0">
                      <a:solidFill>
                        <a:schemeClr val="bg1"/>
                      </a:solidFill>
                      <a:ea typeface="標楷體" panose="03000509000000000000" pitchFamily="65" charset="-120"/>
                    </a:rPr>
                    <a:t>70</a:t>
                  </a:r>
                  <a:r>
                    <a:rPr lang="zh-TW" altLang="en-US" sz="1550" b="1" dirty="0">
                      <a:solidFill>
                        <a:schemeClr val="bg1"/>
                      </a:solidFill>
                      <a:ea typeface="標楷體" panose="03000509000000000000" pitchFamily="65" charset="-120"/>
                    </a:rPr>
                    <a:t>件</a:t>
                  </a:r>
                </a:p>
                <a:p>
                  <a:pPr marL="285750" indent="-2857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zh-TW" altLang="en-US" sz="1550" b="1" dirty="0">
                      <a:solidFill>
                        <a:schemeClr val="bg1"/>
                      </a:solidFill>
                      <a:ea typeface="標楷體" panose="03000509000000000000" pitchFamily="65" charset="-120"/>
                    </a:rPr>
                    <a:t>平均</a:t>
                  </a:r>
                  <a:r>
                    <a:rPr lang="en-US" altLang="zh-TW" sz="1550" b="1" dirty="0">
                      <a:solidFill>
                        <a:schemeClr val="bg1"/>
                      </a:solidFill>
                      <a:ea typeface="標楷體" panose="03000509000000000000" pitchFamily="65" charset="-120"/>
                    </a:rPr>
                    <a:t>14</a:t>
                  </a:r>
                  <a:r>
                    <a:rPr lang="zh-TW" altLang="en-US" sz="1550" b="1" dirty="0">
                      <a:solidFill>
                        <a:schemeClr val="bg1"/>
                      </a:solidFill>
                      <a:ea typeface="標楷體" panose="03000509000000000000" pitchFamily="65" charset="-120"/>
                    </a:rPr>
                    <a:t>件</a:t>
                  </a:r>
                  <a:r>
                    <a:rPr lang="en-US" altLang="zh-TW" sz="1550" b="1" dirty="0">
                      <a:solidFill>
                        <a:schemeClr val="bg1"/>
                      </a:solidFill>
                      <a:ea typeface="標楷體" panose="03000509000000000000" pitchFamily="65" charset="-120"/>
                    </a:rPr>
                    <a:t>/</a:t>
                  </a:r>
                  <a:r>
                    <a:rPr lang="zh-TW" altLang="en-US" sz="1550" b="1" dirty="0">
                      <a:solidFill>
                        <a:schemeClr val="bg1"/>
                      </a:solidFill>
                      <a:ea typeface="標楷體" panose="03000509000000000000" pitchFamily="65" charset="-120"/>
                    </a:rPr>
                    <a:t>年</a:t>
                  </a:r>
                </a:p>
              </p:txBody>
            </p:sp>
            <p:cxnSp>
              <p:nvCxnSpPr>
                <p:cNvPr id="33" name="直線接點 32"/>
                <p:cNvCxnSpPr/>
                <p:nvPr/>
              </p:nvCxnSpPr>
              <p:spPr>
                <a:xfrm>
                  <a:off x="4337981" y="4581642"/>
                  <a:ext cx="1468566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9" name="矩形 38"/>
            <p:cNvSpPr/>
            <p:nvPr/>
          </p:nvSpPr>
          <p:spPr>
            <a:xfrm>
              <a:off x="6447636" y="3110986"/>
              <a:ext cx="1431802" cy="4501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1550" b="1" dirty="0">
                  <a:solidFill>
                    <a:schemeClr val="bg1"/>
                  </a:solidFill>
                  <a:ea typeface="標楷體" panose="03000509000000000000" pitchFamily="65" charset="-120"/>
                </a:rPr>
                <a:t>共 </a:t>
              </a:r>
              <a:r>
                <a:rPr lang="en-US" altLang="zh-TW" sz="1550" b="1" dirty="0">
                  <a:solidFill>
                    <a:schemeClr val="bg1"/>
                  </a:solidFill>
                  <a:ea typeface="標楷體" panose="03000509000000000000" pitchFamily="65" charset="-120"/>
                </a:rPr>
                <a:t>48,000</a:t>
              </a:r>
              <a:r>
                <a:rPr lang="zh-TW" altLang="en-US" sz="1550" b="1" dirty="0">
                  <a:solidFill>
                    <a:schemeClr val="bg1"/>
                  </a:solidFill>
                  <a:ea typeface="標楷體" panose="03000509000000000000" pitchFamily="65" charset="-120"/>
                </a:rPr>
                <a:t>元</a:t>
              </a:r>
              <a:r>
                <a:rPr lang="en-US" altLang="zh-TW" sz="1550" b="1" dirty="0">
                  <a:solidFill>
                    <a:schemeClr val="bg1"/>
                  </a:solidFill>
                  <a:ea typeface="標楷體" panose="03000509000000000000" pitchFamily="65" charset="-120"/>
                </a:rPr>
                <a:t>/</a:t>
              </a:r>
              <a:r>
                <a:rPr lang="zh-TW" altLang="en-US" sz="1550" b="1" dirty="0">
                  <a:solidFill>
                    <a:schemeClr val="bg1"/>
                  </a:solidFill>
                  <a:ea typeface="標楷體" panose="03000509000000000000" pitchFamily="65" charset="-120"/>
                </a:rPr>
                <a:t>件</a:t>
              </a:r>
            </a:p>
          </p:txBody>
        </p:sp>
      </p:grpSp>
      <p:sp>
        <p:nvSpPr>
          <p:cNvPr id="45" name="矩形 44"/>
          <p:cNvSpPr/>
          <p:nvPr/>
        </p:nvSpPr>
        <p:spPr>
          <a:xfrm>
            <a:off x="975185" y="5873383"/>
            <a:ext cx="3009900" cy="7386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興大生命科學系蒲姿佑獲科技部「</a:t>
            </a:r>
            <a:r>
              <a:rPr lang="en-US" altLang="zh-TW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109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年度大專學生研究計畫研究創作獎」與指導老師陳全木教授合影</a:t>
            </a:r>
          </a:p>
        </p:txBody>
      </p:sp>
      <p:sp>
        <p:nvSpPr>
          <p:cNvPr id="23" name="四角星形 22"/>
          <p:cNvSpPr/>
          <p:nvPr/>
        </p:nvSpPr>
        <p:spPr>
          <a:xfrm>
            <a:off x="777667" y="726393"/>
            <a:ext cx="354310" cy="354310"/>
          </a:xfrm>
          <a:prstGeom prst="star4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標楷體" panose="03000509000000000000" pitchFamily="65" charset="-120"/>
            </a:endParaRPr>
          </a:p>
        </p:txBody>
      </p:sp>
      <p:sp>
        <p:nvSpPr>
          <p:cNvPr id="25" name="四角星形 24"/>
          <p:cNvSpPr/>
          <p:nvPr/>
        </p:nvSpPr>
        <p:spPr>
          <a:xfrm>
            <a:off x="3545435" y="1256294"/>
            <a:ext cx="354310" cy="354310"/>
          </a:xfrm>
          <a:prstGeom prst="star4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標楷體" panose="03000509000000000000" pitchFamily="65" charset="-12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-1" y="1737237"/>
            <a:ext cx="5468471" cy="45719"/>
          </a:xfrm>
          <a:prstGeom prst="rect">
            <a:avLst/>
          </a:prstGeom>
          <a:solidFill>
            <a:srgbClr val="C1AA65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zh-TW" altLang="en-US" kern="0">
              <a:solidFill>
                <a:prstClr val="white"/>
              </a:solidFill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908395" y="989713"/>
            <a:ext cx="32095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TW" altLang="en-US" sz="2000" b="1" dirty="0">
                <a:ea typeface="標楷體" panose="03000509000000000000" pitchFamily="65" charset="-120"/>
              </a:rPr>
              <a:t>大專學生研究計畫</a:t>
            </a:r>
            <a:br>
              <a:rPr lang="en-US" altLang="zh-TW" sz="2000" b="1" dirty="0">
                <a:ea typeface="標楷體" panose="03000509000000000000" pitchFamily="65" charset="-120"/>
              </a:rPr>
            </a:br>
            <a:r>
              <a:rPr lang="en-US" altLang="zh-TW" sz="2000" b="1" dirty="0">
                <a:ea typeface="標楷體" panose="03000509000000000000" pitchFamily="65" charset="-120"/>
              </a:rPr>
              <a:t>(</a:t>
            </a:r>
            <a:r>
              <a:rPr lang="zh-TW" altLang="en-US" sz="2000" b="1" dirty="0">
                <a:ea typeface="標楷體" panose="03000509000000000000" pitchFamily="65" charset="-120"/>
              </a:rPr>
              <a:t>大學生申請國科會計畫</a:t>
            </a:r>
            <a:r>
              <a:rPr lang="en-US" altLang="zh-TW" sz="2000" b="1" dirty="0">
                <a:ea typeface="標楷體" panose="03000509000000000000" pitchFamily="65" charset="-120"/>
              </a:rPr>
              <a:t>)</a:t>
            </a:r>
            <a:endParaRPr lang="zh-TW" altLang="en-US" sz="2000" b="1" dirty="0">
              <a:ea typeface="標楷體" panose="03000509000000000000" pitchFamily="65" charset="-12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81" y="375089"/>
            <a:ext cx="640079" cy="6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6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https://logo.nchu.edu.tw/2020basic/PNG/03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60" y="405567"/>
            <a:ext cx="2034933" cy="5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716;p62"/>
          <p:cNvSpPr txBox="1">
            <a:spLocks/>
          </p:cNvSpPr>
          <p:nvPr/>
        </p:nvSpPr>
        <p:spPr>
          <a:xfrm>
            <a:off x="945595" y="1080703"/>
            <a:ext cx="2699305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>
              <a:buClr>
                <a:prstClr val="black"/>
              </a:buClr>
            </a:pPr>
            <a:r>
              <a:rPr lang="zh-TW" altLang="en-US" sz="4800" b="1" kern="0" dirty="0">
                <a:solidFill>
                  <a:prstClr val="black"/>
                </a:solidFill>
                <a:latin typeface="+mn-lt"/>
                <a:ea typeface="標楷體" panose="03000509000000000000" pitchFamily="65" charset="-120"/>
              </a:rPr>
              <a:t>師生亮點</a:t>
            </a:r>
          </a:p>
        </p:txBody>
      </p:sp>
      <p:sp>
        <p:nvSpPr>
          <p:cNvPr id="36" name="矩形 35"/>
          <p:cNvSpPr/>
          <p:nvPr/>
        </p:nvSpPr>
        <p:spPr>
          <a:xfrm>
            <a:off x="945596" y="1856786"/>
            <a:ext cx="7125742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TW" b="1" dirty="0">
                <a:ea typeface="標楷體" panose="03000509000000000000" pitchFamily="65" charset="-120"/>
              </a:rPr>
              <a:t>【</a:t>
            </a:r>
            <a:r>
              <a:rPr lang="zh-TW" altLang="en-US" b="1" dirty="0">
                <a:ea typeface="標楷體" panose="03000509000000000000" pitchFamily="65" charset="-120"/>
              </a:rPr>
              <a:t>媒體報導</a:t>
            </a:r>
            <a:r>
              <a:rPr lang="en-US" altLang="zh-TW" b="1" dirty="0">
                <a:ea typeface="標楷體" panose="03000509000000000000" pitchFamily="65" charset="-120"/>
              </a:rPr>
              <a:t>】</a:t>
            </a:r>
            <a:r>
              <a:rPr lang="zh-TW" altLang="en-US" b="1" dirty="0">
                <a:ea typeface="標楷體" panose="03000509000000000000" pitchFamily="65" charset="-120"/>
              </a:rPr>
              <a:t>鳥巢影響鳥類演化 女大生研究登上國際期刊</a:t>
            </a:r>
          </a:p>
        </p:txBody>
      </p:sp>
      <p:sp>
        <p:nvSpPr>
          <p:cNvPr id="12" name="四角星形 11"/>
          <p:cNvSpPr/>
          <p:nvPr/>
        </p:nvSpPr>
        <p:spPr>
          <a:xfrm>
            <a:off x="777667" y="726393"/>
            <a:ext cx="354310" cy="354310"/>
          </a:xfrm>
          <a:prstGeom prst="star4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標楷體" panose="03000509000000000000" pitchFamily="65" charset="-120"/>
            </a:endParaRPr>
          </a:p>
        </p:txBody>
      </p:sp>
      <p:sp>
        <p:nvSpPr>
          <p:cNvPr id="13" name="四角星形 12"/>
          <p:cNvSpPr/>
          <p:nvPr/>
        </p:nvSpPr>
        <p:spPr>
          <a:xfrm>
            <a:off x="3545435" y="1256294"/>
            <a:ext cx="354310" cy="354310"/>
          </a:xfrm>
          <a:prstGeom prst="star4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標楷體" panose="03000509000000000000" pitchFamily="65" charset="-120"/>
            </a:endParaRPr>
          </a:p>
        </p:txBody>
      </p:sp>
      <p:sp>
        <p:nvSpPr>
          <p:cNvPr id="15" name="object 3"/>
          <p:cNvSpPr/>
          <p:nvPr/>
        </p:nvSpPr>
        <p:spPr>
          <a:xfrm>
            <a:off x="1131977" y="2385101"/>
            <a:ext cx="7233069" cy="3961020"/>
          </a:xfrm>
          <a:prstGeom prst="rect">
            <a:avLst/>
          </a:prstGeom>
          <a:blipFill>
            <a:blip r:embed="rId3" cstate="print"/>
            <a:srcRect/>
            <a:stretch>
              <a:fillRect t="-32680" r="176" b="-72"/>
            </a:stretch>
          </a:blipFill>
        </p:spPr>
        <p:txBody>
          <a:bodyPr wrap="square" lIns="0" tIns="0" rIns="0" bIns="0" rtlCol="0"/>
          <a:lstStyle/>
          <a:p>
            <a:endParaRPr>
              <a:ea typeface="標楷體" panose="03000509000000000000" pitchFamily="65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0" y="1724247"/>
            <a:ext cx="5400000" cy="36000"/>
          </a:xfrm>
          <a:prstGeom prst="rect">
            <a:avLst/>
          </a:prstGeom>
          <a:solidFill>
            <a:srgbClr val="C1AA65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zh-TW" altLang="en-US" kern="0">
              <a:solidFill>
                <a:prstClr val="white"/>
              </a:solidFill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9745" y="1325178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prstClr val="black"/>
              </a:buClr>
            </a:pPr>
            <a:r>
              <a:rPr lang="zh-TW" altLang="en-US" sz="2000" b="1" dirty="0">
                <a:ea typeface="標楷體" panose="03000509000000000000" pitchFamily="65" charset="-120"/>
              </a:rPr>
              <a:t>研究創新</a:t>
            </a:r>
            <a:endParaRPr lang="zh-TW" altLang="en-US" sz="2000" b="1" kern="0" dirty="0">
              <a:solidFill>
                <a:prstClr val="black"/>
              </a:solidFill>
              <a:ea typeface="標楷體" panose="03000509000000000000" pitchFamily="65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81" y="375089"/>
            <a:ext cx="640079" cy="6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9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https://logo.nchu.edu.tw/2020basic/PNG/03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60" y="405567"/>
            <a:ext cx="2034933" cy="5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716;p62"/>
          <p:cNvSpPr txBox="1">
            <a:spLocks/>
          </p:cNvSpPr>
          <p:nvPr/>
        </p:nvSpPr>
        <p:spPr>
          <a:xfrm>
            <a:off x="945595" y="1080703"/>
            <a:ext cx="2699305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>
              <a:buClr>
                <a:prstClr val="black"/>
              </a:buClr>
            </a:pPr>
            <a:r>
              <a:rPr lang="zh-TW" altLang="en-US" sz="4800" b="1" kern="0" dirty="0">
                <a:solidFill>
                  <a:prstClr val="black"/>
                </a:solidFill>
                <a:latin typeface="+mn-lt"/>
                <a:ea typeface="標楷體" panose="03000509000000000000" pitchFamily="65" charset="-120"/>
              </a:rPr>
              <a:t>師生亮點</a:t>
            </a:r>
          </a:p>
        </p:txBody>
      </p:sp>
      <p:sp>
        <p:nvSpPr>
          <p:cNvPr id="52" name="四角星形 51"/>
          <p:cNvSpPr/>
          <p:nvPr/>
        </p:nvSpPr>
        <p:spPr>
          <a:xfrm>
            <a:off x="777667" y="726393"/>
            <a:ext cx="354310" cy="354310"/>
          </a:xfrm>
          <a:prstGeom prst="star4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標楷體" panose="03000509000000000000" pitchFamily="65" charset="-120"/>
            </a:endParaRPr>
          </a:p>
        </p:txBody>
      </p:sp>
      <p:sp>
        <p:nvSpPr>
          <p:cNvPr id="53" name="四角星形 52"/>
          <p:cNvSpPr/>
          <p:nvPr/>
        </p:nvSpPr>
        <p:spPr>
          <a:xfrm>
            <a:off x="3545435" y="1256294"/>
            <a:ext cx="354310" cy="354310"/>
          </a:xfrm>
          <a:prstGeom prst="star4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標楷體" panose="03000509000000000000" pitchFamily="65" charset="-120"/>
            </a:endParaRPr>
          </a:p>
        </p:txBody>
      </p:sp>
      <p:cxnSp>
        <p:nvCxnSpPr>
          <p:cNvPr id="55" name="直線接點 54"/>
          <p:cNvCxnSpPr/>
          <p:nvPr/>
        </p:nvCxnSpPr>
        <p:spPr>
          <a:xfrm>
            <a:off x="1044570" y="3674692"/>
            <a:ext cx="2700000" cy="0"/>
          </a:xfrm>
          <a:prstGeom prst="line">
            <a:avLst/>
          </a:prstGeom>
          <a:ln w="9525">
            <a:solidFill>
              <a:srgbClr val="C1AA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/>
          <p:cNvSpPr/>
          <p:nvPr/>
        </p:nvSpPr>
        <p:spPr>
          <a:xfrm>
            <a:off x="0" y="1737238"/>
            <a:ext cx="3600000" cy="36000"/>
          </a:xfrm>
          <a:prstGeom prst="rect">
            <a:avLst/>
          </a:prstGeom>
          <a:solidFill>
            <a:srgbClr val="C1AA65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zh-TW" altLang="en-US" kern="0">
              <a:solidFill>
                <a:prstClr val="white"/>
              </a:solidFill>
              <a:ea typeface="標楷體" panose="03000509000000000000" pitchFamily="65" charset="-120"/>
              <a:sym typeface="Arial"/>
            </a:endParaRPr>
          </a:p>
        </p:txBody>
      </p:sp>
      <p:pic>
        <p:nvPicPr>
          <p:cNvPr id="2052" name="Picture 4" descr="https://www.nchu.edu.tw/upfile/web/ef7a20b86d45755c5f9ae8e0241f3cf5b789cc16.jpg">
            <a:extLst>
              <a:ext uri="{FF2B5EF4-FFF2-40B4-BE49-F238E27FC236}">
                <a16:creationId xmlns:a16="http://schemas.microsoft.com/office/drawing/2014/main" id="{1D71349B-C129-476E-83A2-B9E900917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932" y="2014021"/>
            <a:ext cx="6197601" cy="346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0469C88-C3E3-47C6-9712-15293DBCC369}"/>
              </a:ext>
            </a:extLst>
          </p:cNvPr>
          <p:cNvSpPr txBox="1"/>
          <p:nvPr/>
        </p:nvSpPr>
        <p:spPr>
          <a:xfrm>
            <a:off x="776827" y="5718359"/>
            <a:ext cx="7866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ea typeface="標楷體" panose="03000509000000000000" pitchFamily="65" charset="-120"/>
              </a:rPr>
              <a:t>興大食生及生科師生團隊榮獲綠點子國際發明暨設計競賽首獎</a:t>
            </a:r>
            <a:endParaRPr lang="en-US" altLang="zh-TW" b="1" dirty="0">
              <a:ea typeface="標楷體" panose="03000509000000000000" pitchFamily="65" charset="-120"/>
            </a:endParaRPr>
          </a:p>
          <a:p>
            <a:pPr algn="ctr"/>
            <a:r>
              <a:rPr lang="zh-TW" altLang="en-US" sz="1200" dirty="0">
                <a:ea typeface="標楷體" panose="03000509000000000000" pitchFamily="65" charset="-120"/>
              </a:rPr>
              <a:t>興大獲獎團隊左至右：食生系蔣恩沛主任、彭建豪博士生、生科院黃介辰院長、羅壽鎮博士後研究員</a:t>
            </a:r>
          </a:p>
        </p:txBody>
      </p:sp>
      <p:sp>
        <p:nvSpPr>
          <p:cNvPr id="10" name="矩形 9"/>
          <p:cNvSpPr/>
          <p:nvPr/>
        </p:nvSpPr>
        <p:spPr>
          <a:xfrm>
            <a:off x="3899745" y="1325178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prstClr val="black"/>
              </a:buClr>
            </a:pPr>
            <a:r>
              <a:rPr lang="zh-TW" altLang="en-US" sz="2000" b="1" dirty="0">
                <a:ea typeface="標楷體" panose="03000509000000000000" pitchFamily="65" charset="-120"/>
              </a:rPr>
              <a:t>研究創新</a:t>
            </a:r>
            <a:endParaRPr lang="zh-TW" altLang="en-US" sz="2000" b="1" kern="0" dirty="0">
              <a:solidFill>
                <a:prstClr val="black"/>
              </a:solidFill>
              <a:ea typeface="標楷體" panose="03000509000000000000" pitchFamily="65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81" y="375089"/>
            <a:ext cx="640079" cy="6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9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https://logo.nchu.edu.tw/2020basic/PNG/03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60" y="405567"/>
            <a:ext cx="2034933" cy="5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716;p62"/>
          <p:cNvSpPr txBox="1">
            <a:spLocks/>
          </p:cNvSpPr>
          <p:nvPr/>
        </p:nvSpPr>
        <p:spPr>
          <a:xfrm>
            <a:off x="945595" y="1080703"/>
            <a:ext cx="2699305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>
              <a:buClr>
                <a:prstClr val="black"/>
              </a:buClr>
            </a:pPr>
            <a:r>
              <a:rPr lang="zh-TW" altLang="en-US" sz="4800" b="1" kern="0" dirty="0">
                <a:solidFill>
                  <a:prstClr val="black"/>
                </a:solidFill>
                <a:latin typeface="+mn-lt"/>
                <a:ea typeface="+mn-ea"/>
              </a:rPr>
              <a:t>師生亮點</a:t>
            </a:r>
          </a:p>
        </p:txBody>
      </p:sp>
      <p:sp>
        <p:nvSpPr>
          <p:cNvPr id="36" name="矩形 35"/>
          <p:cNvSpPr/>
          <p:nvPr/>
        </p:nvSpPr>
        <p:spPr>
          <a:xfrm>
            <a:off x="954822" y="1899872"/>
            <a:ext cx="278188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TW" altLang="en-US" b="1" dirty="0"/>
              <a:t>黃介辰特聘教授率隊參加</a:t>
            </a:r>
            <a:endParaRPr lang="en-US" altLang="zh-TW" b="1" dirty="0"/>
          </a:p>
          <a:p>
            <a:pPr algn="just">
              <a:lnSpc>
                <a:spcPct val="120000"/>
              </a:lnSpc>
            </a:pPr>
            <a:endParaRPr lang="zh-TW" altLang="en-US" b="1" dirty="0"/>
          </a:p>
          <a:p>
            <a:pPr algn="just">
              <a:lnSpc>
                <a:spcPct val="120000"/>
              </a:lnSpc>
            </a:pPr>
            <a:r>
              <a:rPr lang="en-US" altLang="zh-TW" b="1" dirty="0"/>
              <a:t>2018</a:t>
            </a:r>
            <a:r>
              <a:rPr lang="zh-TW" altLang="en-US" b="1" dirty="0"/>
              <a:t>年</a:t>
            </a:r>
            <a:r>
              <a:rPr lang="en-US" altLang="zh-TW" b="1" dirty="0" err="1"/>
              <a:t>iGEM</a:t>
            </a:r>
            <a:r>
              <a:rPr lang="zh-TW" altLang="en-US" b="1" dirty="0"/>
              <a:t>遺傳工程競賽榮獲金牌「發現分解戴奧辛菌種之應用性」</a:t>
            </a:r>
            <a:endParaRPr lang="en-US" altLang="zh-TW" b="1" dirty="0"/>
          </a:p>
          <a:p>
            <a:pPr algn="just">
              <a:lnSpc>
                <a:spcPct val="120000"/>
              </a:lnSpc>
            </a:pPr>
            <a:endParaRPr lang="en-US" altLang="zh-TW" b="1" dirty="0"/>
          </a:p>
          <a:p>
            <a:pPr algn="just">
              <a:lnSpc>
                <a:spcPct val="120000"/>
              </a:lnSpc>
            </a:pPr>
            <a:r>
              <a:rPr lang="en-US" altLang="zh-TW" b="1" dirty="0"/>
              <a:t>2021</a:t>
            </a:r>
            <a:r>
              <a:rPr lang="zh-TW" altLang="en-US" b="1" dirty="0"/>
              <a:t>年</a:t>
            </a:r>
            <a:r>
              <a:rPr lang="en-US" altLang="zh-TW" b="1" dirty="0" err="1"/>
              <a:t>iGEM</a:t>
            </a:r>
            <a:r>
              <a:rPr lang="zh-TW" altLang="en-US" b="1" dirty="0"/>
              <a:t>勇奪國際遺傳工程機器設計競賽金牌「給未來農業之人造植物內生菌」</a:t>
            </a:r>
          </a:p>
        </p:txBody>
      </p:sp>
      <p:grpSp>
        <p:nvGrpSpPr>
          <p:cNvPr id="51" name="群組 50"/>
          <p:cNvGrpSpPr/>
          <p:nvPr/>
        </p:nvGrpSpPr>
        <p:grpSpPr>
          <a:xfrm>
            <a:off x="4380446" y="1325178"/>
            <a:ext cx="3912197" cy="5036257"/>
            <a:chOff x="4519368" y="1343025"/>
            <a:chExt cx="3912197" cy="5036257"/>
          </a:xfrm>
        </p:grpSpPr>
        <p:sp>
          <p:nvSpPr>
            <p:cNvPr id="50" name="矩形 49"/>
            <p:cNvSpPr/>
            <p:nvPr/>
          </p:nvSpPr>
          <p:spPr>
            <a:xfrm rot="16200000">
              <a:off x="5429381" y="3377097"/>
              <a:ext cx="2149114" cy="3855255"/>
            </a:xfrm>
            <a:prstGeom prst="rect">
              <a:avLst/>
            </a:prstGeom>
            <a:solidFill>
              <a:srgbClr val="C1AA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9" name="矩形 48"/>
            <p:cNvSpPr/>
            <p:nvPr/>
          </p:nvSpPr>
          <p:spPr>
            <a:xfrm rot="16200000">
              <a:off x="5133644" y="850909"/>
              <a:ext cx="2740584" cy="3855255"/>
            </a:xfrm>
            <a:prstGeom prst="rect">
              <a:avLst/>
            </a:prstGeom>
            <a:solidFill>
              <a:srgbClr val="C1AA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8" name="群組 47"/>
            <p:cNvGrpSpPr/>
            <p:nvPr/>
          </p:nvGrpSpPr>
          <p:grpSpPr>
            <a:xfrm>
              <a:off x="4519368" y="1343025"/>
              <a:ext cx="3839983" cy="4952709"/>
              <a:chOff x="4499057" y="945567"/>
              <a:chExt cx="4263110" cy="5498445"/>
            </a:xfrm>
          </p:grpSpPr>
          <p:pic>
            <p:nvPicPr>
              <p:cNvPr id="46" name="圖片 4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58" t="12285" r="8769" b="3770"/>
              <a:stretch/>
            </p:blipFill>
            <p:spPr>
              <a:xfrm>
                <a:off x="4499058" y="4049663"/>
                <a:ext cx="4263109" cy="2394349"/>
              </a:xfrm>
              <a:prstGeom prst="rect">
                <a:avLst/>
              </a:prstGeom>
            </p:spPr>
          </p:pic>
          <p:pic>
            <p:nvPicPr>
              <p:cNvPr id="47" name="圖片 4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0" t="17558" r="10895" b="10504"/>
              <a:stretch/>
            </p:blipFill>
            <p:spPr>
              <a:xfrm>
                <a:off x="4499057" y="945567"/>
                <a:ext cx="4263109" cy="3035883"/>
              </a:xfrm>
              <a:prstGeom prst="rect">
                <a:avLst/>
              </a:prstGeom>
            </p:spPr>
          </p:pic>
        </p:grpSp>
      </p:grpSp>
      <p:sp>
        <p:nvSpPr>
          <p:cNvPr id="52" name="四角星形 51"/>
          <p:cNvSpPr/>
          <p:nvPr/>
        </p:nvSpPr>
        <p:spPr>
          <a:xfrm>
            <a:off x="777667" y="726393"/>
            <a:ext cx="354310" cy="354310"/>
          </a:xfrm>
          <a:prstGeom prst="star4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四角星形 52"/>
          <p:cNvSpPr/>
          <p:nvPr/>
        </p:nvSpPr>
        <p:spPr>
          <a:xfrm>
            <a:off x="3545435" y="1256294"/>
            <a:ext cx="354310" cy="354310"/>
          </a:xfrm>
          <a:prstGeom prst="star4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5" name="直線接點 54"/>
          <p:cNvCxnSpPr/>
          <p:nvPr/>
        </p:nvCxnSpPr>
        <p:spPr>
          <a:xfrm>
            <a:off x="1044570" y="3674692"/>
            <a:ext cx="2700000" cy="0"/>
          </a:xfrm>
          <a:prstGeom prst="line">
            <a:avLst/>
          </a:prstGeom>
          <a:ln w="9525">
            <a:solidFill>
              <a:srgbClr val="C1AA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/>
          <p:cNvSpPr/>
          <p:nvPr/>
        </p:nvSpPr>
        <p:spPr>
          <a:xfrm>
            <a:off x="0" y="1737238"/>
            <a:ext cx="3600000" cy="36000"/>
          </a:xfrm>
          <a:prstGeom prst="rect">
            <a:avLst/>
          </a:prstGeom>
          <a:solidFill>
            <a:srgbClr val="C1AA65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zh-TW" altLang="en-US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644900" y="882014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prstClr val="black"/>
              </a:buClr>
            </a:pPr>
            <a:r>
              <a:rPr lang="zh-TW" altLang="en-US" sz="2000" b="1" dirty="0"/>
              <a:t>研究創新</a:t>
            </a:r>
            <a:endParaRPr lang="zh-TW" altLang="en-US" sz="2000" b="1" kern="0" dirty="0">
              <a:solidFill>
                <a:prstClr val="black"/>
              </a:solidFill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81" y="375089"/>
            <a:ext cx="640079" cy="6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16;p62"/>
          <p:cNvSpPr txBox="1">
            <a:spLocks/>
          </p:cNvSpPr>
          <p:nvPr/>
        </p:nvSpPr>
        <p:spPr>
          <a:xfrm>
            <a:off x="460866" y="1080639"/>
            <a:ext cx="3120535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學校規模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校地</a:t>
            </a:r>
          </a:p>
        </p:txBody>
      </p:sp>
      <p:sp>
        <p:nvSpPr>
          <p:cNvPr id="3" name="矩形 2"/>
          <p:cNvSpPr/>
          <p:nvPr/>
        </p:nvSpPr>
        <p:spPr>
          <a:xfrm>
            <a:off x="0" y="1580395"/>
            <a:ext cx="3581400" cy="18000"/>
          </a:xfrm>
          <a:prstGeom prst="rect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Google Shape;1720;p62"/>
          <p:cNvSpPr txBox="1">
            <a:spLocks/>
          </p:cNvSpPr>
          <p:nvPr/>
        </p:nvSpPr>
        <p:spPr>
          <a:xfrm>
            <a:off x="460865" y="3966210"/>
            <a:ext cx="1629192" cy="512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Medium"/>
              <a:buChar char="■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indent="0">
              <a:buNone/>
            </a:pPr>
            <a:r>
              <a:rPr lang="zh-TW" altLang="en-US" sz="2400" b="1" dirty="0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四大林場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327309"/>
              </p:ext>
            </p:extLst>
          </p:nvPr>
        </p:nvGraphicFramePr>
        <p:xfrm>
          <a:off x="545271" y="4414011"/>
          <a:ext cx="1452974" cy="136335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52974">
                  <a:extLst>
                    <a:ext uri="{9D8B030D-6E8A-4147-A177-3AD203B41FA5}">
                      <a16:colId xmlns:a16="http://schemas.microsoft.com/office/drawing/2014/main" val="3119068028"/>
                    </a:ext>
                  </a:extLst>
                </a:gridCol>
              </a:tblGrid>
              <a:tr h="27267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林場名稱 </a:t>
                      </a:r>
                    </a:p>
                  </a:txBody>
                  <a:tcPr marL="52061" marR="52061" marT="26031" marB="26031" anchor="ctr"/>
                </a:tc>
                <a:extLst>
                  <a:ext uri="{0D108BD9-81ED-4DB2-BD59-A6C34878D82A}">
                    <a16:rowId xmlns:a16="http://schemas.microsoft.com/office/drawing/2014/main" val="432717862"/>
                  </a:ext>
                </a:extLst>
              </a:tr>
              <a:tr h="27267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惠蓀林場</a:t>
                      </a:r>
                    </a:p>
                  </a:txBody>
                  <a:tcPr marL="52061" marR="52061" marT="26031" marB="26031" anchor="ctr"/>
                </a:tc>
                <a:extLst>
                  <a:ext uri="{0D108BD9-81ED-4DB2-BD59-A6C34878D82A}">
                    <a16:rowId xmlns:a16="http://schemas.microsoft.com/office/drawing/2014/main" val="2787977164"/>
                  </a:ext>
                </a:extLst>
              </a:tr>
              <a:tr h="27267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新化林場</a:t>
                      </a:r>
                    </a:p>
                  </a:txBody>
                  <a:tcPr marL="52061" marR="52061" marT="26031" marB="26031" anchor="ctr"/>
                </a:tc>
                <a:extLst>
                  <a:ext uri="{0D108BD9-81ED-4DB2-BD59-A6C34878D82A}">
                    <a16:rowId xmlns:a16="http://schemas.microsoft.com/office/drawing/2014/main" val="1466317841"/>
                  </a:ext>
                </a:extLst>
              </a:tr>
              <a:tr h="27267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東勢林場</a:t>
                      </a:r>
                    </a:p>
                  </a:txBody>
                  <a:tcPr marL="52061" marR="52061" marT="26031" marB="26031" anchor="ctr"/>
                </a:tc>
                <a:extLst>
                  <a:ext uri="{0D108BD9-81ED-4DB2-BD59-A6C34878D82A}">
                    <a16:rowId xmlns:a16="http://schemas.microsoft.com/office/drawing/2014/main" val="2370271137"/>
                  </a:ext>
                </a:extLst>
              </a:tr>
              <a:tr h="27267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文山林場</a:t>
                      </a:r>
                    </a:p>
                  </a:txBody>
                  <a:tcPr marL="52061" marR="52061" marT="26031" marB="26031" anchor="ctr"/>
                </a:tc>
                <a:extLst>
                  <a:ext uri="{0D108BD9-81ED-4DB2-BD59-A6C34878D82A}">
                    <a16:rowId xmlns:a16="http://schemas.microsoft.com/office/drawing/2014/main" val="1438331403"/>
                  </a:ext>
                </a:extLst>
              </a:tr>
            </a:tbl>
          </a:graphicData>
        </a:graphic>
      </p:graphicFrame>
      <p:sp>
        <p:nvSpPr>
          <p:cNvPr id="4" name="Google Shape;1720;p62"/>
          <p:cNvSpPr txBox="1">
            <a:spLocks/>
          </p:cNvSpPr>
          <p:nvPr/>
        </p:nvSpPr>
        <p:spPr>
          <a:xfrm>
            <a:off x="436194" y="1667129"/>
            <a:ext cx="2192707" cy="361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Medium"/>
              <a:buChar char="■"/>
              <a:defRPr sz="1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indent="0">
              <a:buNone/>
            </a:pPr>
            <a:r>
              <a:rPr lang="zh-TW" altLang="en-US" sz="2400" b="1" dirty="0">
                <a:solidFill>
                  <a:schemeClr val="accent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校本部</a:t>
            </a:r>
            <a:r>
              <a:rPr lang="en-US" altLang="zh-TW" sz="2400" b="1" dirty="0">
                <a:solidFill>
                  <a:schemeClr val="accent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53</a:t>
            </a:r>
            <a:r>
              <a:rPr lang="zh-TW" altLang="en-US" sz="2400" b="1" dirty="0">
                <a:solidFill>
                  <a:schemeClr val="accent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公頃</a:t>
            </a:r>
          </a:p>
        </p:txBody>
      </p:sp>
      <p:pic>
        <p:nvPicPr>
          <p:cNvPr id="6146" name="Picture 2" descr="https://www.video.nchu.edu.tw/sysdata/album/89/dc70ccaae1f2ff8e25857ad4d509b7c5_l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1379" y="2173665"/>
            <a:ext cx="4508190" cy="162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www.video.nchu.edu.tw/sysdata/album/88/5e3d684821432f8cf92686bedadc7efa_l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72020" y="4273075"/>
            <a:ext cx="3018761" cy="150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logo.nchu.edu.tw/2020basic/PNG/03-1.png"/>
          <p:cNvPicPr>
            <a:picLocks noChangeAspect="1" noChangeArrowheads="1"/>
          </p:cNvPicPr>
          <p:nvPr/>
        </p:nvPicPr>
        <p:blipFill>
          <a:blip r:embed="rId5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4295" y="1111049"/>
            <a:ext cx="1607156" cy="42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9CC7E7D-FC14-46D7-823A-CC3DB31072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2348" y="1381152"/>
            <a:ext cx="3931652" cy="461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0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4665389" y="1805510"/>
            <a:ext cx="3783266" cy="3858226"/>
          </a:xfrm>
          <a:prstGeom prst="rect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標楷體" panose="03000509000000000000" pitchFamily="65" charset="-120"/>
            </a:endParaRPr>
          </a:p>
        </p:txBody>
      </p:sp>
      <p:pic>
        <p:nvPicPr>
          <p:cNvPr id="30" name="Picture 2" descr="https://logo.nchu.edu.tw/2020basic/PNG/03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60" y="405567"/>
            <a:ext cx="2034933" cy="5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716;p62"/>
          <p:cNvSpPr txBox="1">
            <a:spLocks/>
          </p:cNvSpPr>
          <p:nvPr/>
        </p:nvSpPr>
        <p:spPr>
          <a:xfrm>
            <a:off x="945595" y="1080703"/>
            <a:ext cx="2699305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>
              <a:buClr>
                <a:prstClr val="black"/>
              </a:buClr>
            </a:pPr>
            <a:r>
              <a:rPr lang="zh-TW" altLang="en-US" sz="4800" b="1" kern="0" dirty="0">
                <a:solidFill>
                  <a:prstClr val="black"/>
                </a:solidFill>
                <a:latin typeface="+mn-lt"/>
                <a:ea typeface="標楷體" panose="03000509000000000000" pitchFamily="65" charset="-120"/>
              </a:rPr>
              <a:t>師生亮點</a:t>
            </a:r>
          </a:p>
        </p:txBody>
      </p:sp>
      <p:sp>
        <p:nvSpPr>
          <p:cNvPr id="19" name="矩形 18"/>
          <p:cNvSpPr/>
          <p:nvPr/>
        </p:nvSpPr>
        <p:spPr>
          <a:xfrm>
            <a:off x="1027478" y="1717203"/>
            <a:ext cx="2700000" cy="36000"/>
          </a:xfrm>
          <a:prstGeom prst="rect">
            <a:avLst/>
          </a:prstGeom>
          <a:solidFill>
            <a:srgbClr val="C1AA65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zh-TW" altLang="en-US" kern="0">
              <a:solidFill>
                <a:prstClr val="white"/>
              </a:solidFill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945596" y="1856786"/>
            <a:ext cx="29541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TW" altLang="en-US" b="1" dirty="0">
                <a:ea typeface="標楷體" panose="03000509000000000000" pitchFamily="65" charset="-120"/>
              </a:rPr>
              <a:t>許秋容教授指導</a:t>
            </a:r>
          </a:p>
          <a:p>
            <a:pPr algn="just">
              <a:lnSpc>
                <a:spcPct val="120000"/>
              </a:lnSpc>
            </a:pPr>
            <a:endParaRPr lang="zh-TW" altLang="en-US" b="1" dirty="0">
              <a:ea typeface="標楷體" panose="03000509000000000000" pitchFamily="65" charset="-120"/>
            </a:endParaRPr>
          </a:p>
          <a:p>
            <a:pPr algn="just">
              <a:lnSpc>
                <a:spcPct val="120000"/>
              </a:lnSpc>
            </a:pPr>
            <a:r>
              <a:rPr lang="en-US" altLang="zh-TW" b="1" dirty="0">
                <a:ea typeface="標楷體" panose="03000509000000000000" pitchFamily="65" charset="-120"/>
              </a:rPr>
              <a:t>2021</a:t>
            </a:r>
            <a:r>
              <a:rPr lang="zh-TW" altLang="en-US" b="1" dirty="0">
                <a:ea typeface="標楷體" panose="03000509000000000000" pitchFamily="65" charset="-120"/>
              </a:rPr>
              <a:t>全球仿生設計競賽台灣海選得獎團隊，本系團隊獲得「清淨海洋創新獎」及「新北市永續城市獎」</a:t>
            </a:r>
            <a:endParaRPr lang="en-US" altLang="zh-TW" b="1" dirty="0">
              <a:ea typeface="標楷體" panose="03000509000000000000" pitchFamily="65" charset="-120"/>
            </a:endParaRPr>
          </a:p>
          <a:p>
            <a:pPr algn="just">
              <a:lnSpc>
                <a:spcPct val="120000"/>
              </a:lnSpc>
            </a:pPr>
            <a:endParaRPr lang="en-US" altLang="zh-TW" b="1" dirty="0">
              <a:ea typeface="標楷體" panose="03000509000000000000" pitchFamily="65" charset="-120"/>
            </a:endParaRPr>
          </a:p>
          <a:p>
            <a:pPr algn="just">
              <a:lnSpc>
                <a:spcPct val="120000"/>
              </a:lnSpc>
            </a:pPr>
            <a:r>
              <a:rPr lang="en-US" altLang="zh-TW" b="1" dirty="0">
                <a:ea typeface="標楷體" panose="03000509000000000000" pitchFamily="65" charset="-120"/>
              </a:rPr>
              <a:t>2022</a:t>
            </a:r>
            <a:r>
              <a:rPr lang="zh-TW" altLang="en-US" b="1" dirty="0">
                <a:ea typeface="標楷體" panose="03000509000000000000" pitchFamily="65" charset="-120"/>
              </a:rPr>
              <a:t>台灣仿生設計競賽，本系學生獲得「新北市永續漁業創新獎」及佳作</a:t>
            </a:r>
          </a:p>
        </p:txBody>
      </p:sp>
      <p:sp>
        <p:nvSpPr>
          <p:cNvPr id="12" name="四角星形 11"/>
          <p:cNvSpPr/>
          <p:nvPr/>
        </p:nvSpPr>
        <p:spPr>
          <a:xfrm>
            <a:off x="777667" y="726393"/>
            <a:ext cx="354310" cy="354310"/>
          </a:xfrm>
          <a:prstGeom prst="star4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標楷體" panose="03000509000000000000" pitchFamily="65" charset="-120"/>
            </a:endParaRPr>
          </a:p>
        </p:txBody>
      </p:sp>
      <p:sp>
        <p:nvSpPr>
          <p:cNvPr id="13" name="四角星形 12"/>
          <p:cNvSpPr/>
          <p:nvPr/>
        </p:nvSpPr>
        <p:spPr>
          <a:xfrm>
            <a:off x="3545435" y="1256294"/>
            <a:ext cx="354310" cy="354310"/>
          </a:xfrm>
          <a:prstGeom prst="star4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標楷體" panose="03000509000000000000" pitchFamily="65" charset="-120"/>
            </a:endParaRPr>
          </a:p>
        </p:txBody>
      </p:sp>
      <p:cxnSp>
        <p:nvCxnSpPr>
          <p:cNvPr id="14" name="直線接點 13"/>
          <p:cNvCxnSpPr/>
          <p:nvPr/>
        </p:nvCxnSpPr>
        <p:spPr>
          <a:xfrm>
            <a:off x="1044570" y="4016524"/>
            <a:ext cx="2855175" cy="0"/>
          </a:xfrm>
          <a:prstGeom prst="line">
            <a:avLst/>
          </a:prstGeom>
          <a:ln w="9525">
            <a:solidFill>
              <a:srgbClr val="C1AA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群組 2"/>
          <p:cNvGrpSpPr>
            <a:grpSpLocks noChangeAspect="1"/>
          </p:cNvGrpSpPr>
          <p:nvPr/>
        </p:nvGrpSpPr>
        <p:grpSpPr>
          <a:xfrm>
            <a:off x="4518760" y="1666876"/>
            <a:ext cx="3841200" cy="3893463"/>
            <a:chOff x="4175484" y="1666875"/>
            <a:chExt cx="4419601" cy="4479734"/>
          </a:xfrm>
        </p:grpSpPr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64" r="10596" b="18242"/>
            <a:stretch/>
          </p:blipFill>
          <p:spPr>
            <a:xfrm>
              <a:off x="4175484" y="1666875"/>
              <a:ext cx="4416847" cy="2368661"/>
            </a:xfrm>
            <a:prstGeom prst="rect">
              <a:avLst/>
            </a:prstGeom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2" t="9544" r="4533" b="26036"/>
            <a:stretch/>
          </p:blipFill>
          <p:spPr>
            <a:xfrm>
              <a:off x="4175485" y="4089209"/>
              <a:ext cx="4419600" cy="2057400"/>
            </a:xfrm>
            <a:prstGeom prst="rect">
              <a:avLst/>
            </a:prstGeom>
          </p:spPr>
        </p:pic>
      </p:grpSp>
      <p:sp>
        <p:nvSpPr>
          <p:cNvPr id="15" name="矩形 14"/>
          <p:cNvSpPr/>
          <p:nvPr/>
        </p:nvSpPr>
        <p:spPr>
          <a:xfrm>
            <a:off x="3899745" y="1325178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prstClr val="black"/>
              </a:buClr>
            </a:pPr>
            <a:r>
              <a:rPr lang="zh-TW" altLang="en-US" sz="2000" b="1" dirty="0">
                <a:ea typeface="標楷體" panose="03000509000000000000" pitchFamily="65" charset="-120"/>
              </a:rPr>
              <a:t>研究創新</a:t>
            </a:r>
            <a:endParaRPr lang="zh-TW" altLang="en-US" sz="2000" b="1" kern="0" dirty="0">
              <a:solidFill>
                <a:prstClr val="black"/>
              </a:solidFill>
              <a:ea typeface="標楷體" panose="03000509000000000000" pitchFamily="65" charset="-120"/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81" y="375089"/>
            <a:ext cx="640079" cy="6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2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https://logo.nchu.edu.tw/2020basic/PNG/03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60" y="405567"/>
            <a:ext cx="2034933" cy="5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716;p62"/>
          <p:cNvSpPr txBox="1">
            <a:spLocks/>
          </p:cNvSpPr>
          <p:nvPr/>
        </p:nvSpPr>
        <p:spPr>
          <a:xfrm>
            <a:off x="1027478" y="451522"/>
            <a:ext cx="5231087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>
              <a:buClr>
                <a:prstClr val="black"/>
              </a:buClr>
            </a:pPr>
            <a:r>
              <a:rPr lang="zh-TW" altLang="en-US" sz="4800" b="1" kern="0" dirty="0">
                <a:solidFill>
                  <a:prstClr val="black"/>
                </a:solidFill>
                <a:latin typeface="+mn-lt"/>
                <a:ea typeface="標楷體" panose="03000509000000000000" pitchFamily="65" charset="-120"/>
              </a:rPr>
              <a:t>大 學 部 獎  學  金</a:t>
            </a:r>
          </a:p>
        </p:txBody>
      </p:sp>
      <p:sp>
        <p:nvSpPr>
          <p:cNvPr id="19" name="矩形 18"/>
          <p:cNvSpPr/>
          <p:nvPr/>
        </p:nvSpPr>
        <p:spPr>
          <a:xfrm flipV="1">
            <a:off x="1027478" y="1671484"/>
            <a:ext cx="5165294" cy="45719"/>
          </a:xfrm>
          <a:prstGeom prst="rect">
            <a:avLst/>
          </a:prstGeom>
          <a:solidFill>
            <a:srgbClr val="C1AA65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zh-TW" altLang="en-US" kern="0">
              <a:solidFill>
                <a:prstClr val="white"/>
              </a:solidFill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12" name="四角星形 11"/>
          <p:cNvSpPr/>
          <p:nvPr/>
        </p:nvSpPr>
        <p:spPr>
          <a:xfrm>
            <a:off x="673168" y="498412"/>
            <a:ext cx="354310" cy="354310"/>
          </a:xfrm>
          <a:prstGeom prst="star4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標楷體" panose="03000509000000000000" pitchFamily="65" charset="-120"/>
            </a:endParaRPr>
          </a:p>
        </p:txBody>
      </p:sp>
      <p:sp>
        <p:nvSpPr>
          <p:cNvPr id="13" name="四角星形 12"/>
          <p:cNvSpPr/>
          <p:nvPr/>
        </p:nvSpPr>
        <p:spPr>
          <a:xfrm>
            <a:off x="5922484" y="624989"/>
            <a:ext cx="354310" cy="354310"/>
          </a:xfrm>
          <a:prstGeom prst="star4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標楷體" panose="03000509000000000000" pitchFamily="65" charset="-12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214" y="5819896"/>
            <a:ext cx="640079" cy="656680"/>
          </a:xfrm>
          <a:prstGeom prst="rect">
            <a:avLst/>
          </a:prstGeom>
        </p:spPr>
      </p:pic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73A6A311-320E-4016-8A6A-CCF7916149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852599"/>
              </p:ext>
            </p:extLst>
          </p:nvPr>
        </p:nvGraphicFramePr>
        <p:xfrm>
          <a:off x="568871" y="2021585"/>
          <a:ext cx="8149691" cy="4558284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899951">
                  <a:extLst>
                    <a:ext uri="{9D8B030D-6E8A-4147-A177-3AD203B41FA5}">
                      <a16:colId xmlns:a16="http://schemas.microsoft.com/office/drawing/2014/main" val="2072115201"/>
                    </a:ext>
                  </a:extLst>
                </a:gridCol>
                <a:gridCol w="4249740">
                  <a:extLst>
                    <a:ext uri="{9D8B030D-6E8A-4147-A177-3AD203B41FA5}">
                      <a16:colId xmlns:a16="http://schemas.microsoft.com/office/drawing/2014/main" val="1772391828"/>
                    </a:ext>
                  </a:extLst>
                </a:gridCol>
              </a:tblGrid>
              <a:tr h="526034"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提升英語能力檢測獎勵</a:t>
                      </a:r>
                      <a:r>
                        <a:rPr lang="en-US" altLang="zh-TW" sz="24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4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</a:t>
                      </a:r>
                      <a:r>
                        <a:rPr lang="en-US" altLang="zh-TW" sz="24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0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※</a:t>
                      </a:r>
                      <a:r>
                        <a:rPr lang="zh-TW" altLang="en-US" sz="20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本校在學學生</a:t>
                      </a:r>
                      <a:endParaRPr lang="en-US" altLang="zh-TW" sz="2000" b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0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成績達標獎勵及進步獎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593825"/>
                  </a:ext>
                </a:extLst>
              </a:tr>
              <a:tr h="526034"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latin typeface="+mn-lt"/>
                          <a:ea typeface="標楷體" panose="03000509000000000000" pitchFamily="65" charset="-120"/>
                        </a:rPr>
                        <a:t>書卷獎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b="0" dirty="0">
                          <a:latin typeface="+mn-lt"/>
                          <a:ea typeface="標楷體" panose="03000509000000000000" pitchFamily="65" charset="-120"/>
                        </a:rPr>
                        <a:t>每學期第一名</a:t>
                      </a:r>
                      <a:r>
                        <a:rPr lang="en-US" altLang="zh-TW" sz="2000" b="0" dirty="0">
                          <a:latin typeface="+mn-lt"/>
                          <a:ea typeface="標楷體" panose="03000509000000000000" pitchFamily="65" charset="-120"/>
                        </a:rPr>
                        <a:t>$4000</a:t>
                      </a:r>
                      <a:r>
                        <a:rPr lang="zh-TW" altLang="en-US" sz="2000" b="0" dirty="0">
                          <a:latin typeface="+mn-lt"/>
                          <a:ea typeface="標楷體" panose="03000509000000000000" pitchFamily="65" charset="-120"/>
                        </a:rPr>
                        <a:t>元、第二名</a:t>
                      </a:r>
                      <a:r>
                        <a:rPr lang="en-US" altLang="zh-TW" sz="2000" b="0" dirty="0">
                          <a:latin typeface="+mn-lt"/>
                          <a:ea typeface="標楷體" panose="03000509000000000000" pitchFamily="65" charset="-120"/>
                        </a:rPr>
                        <a:t>$3000</a:t>
                      </a:r>
                      <a:r>
                        <a:rPr lang="zh-TW" altLang="en-US" sz="2000" b="0" dirty="0">
                          <a:latin typeface="+mn-lt"/>
                          <a:ea typeface="標楷體" panose="03000509000000000000" pitchFamily="65" charset="-120"/>
                        </a:rPr>
                        <a:t>元、第三名</a:t>
                      </a:r>
                      <a:r>
                        <a:rPr lang="en-US" altLang="zh-TW" sz="2000" b="0" dirty="0">
                          <a:latin typeface="+mn-lt"/>
                          <a:ea typeface="標楷體" panose="03000509000000000000" pitchFamily="65" charset="-120"/>
                        </a:rPr>
                        <a:t>$2000</a:t>
                      </a:r>
                      <a:r>
                        <a:rPr lang="zh-TW" altLang="en-US" sz="2000" b="0" dirty="0">
                          <a:latin typeface="+mn-lt"/>
                          <a:ea typeface="標楷體" panose="03000509000000000000" pitchFamily="65" charset="-120"/>
                        </a:rPr>
                        <a:t>元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514662"/>
                  </a:ext>
                </a:extLst>
              </a:tr>
              <a:tr h="5260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latin typeface="+mn-lt"/>
                          <a:ea typeface="標楷體" panose="03000509000000000000" pitchFamily="65" charset="-120"/>
                        </a:rPr>
                        <a:t>二年級以上院績優獎金 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000" b="0" dirty="0">
                          <a:latin typeface="+mn-lt"/>
                          <a:ea typeface="標楷體" panose="03000509000000000000" pitchFamily="65" charset="-120"/>
                        </a:rPr>
                        <a:t>$5000</a:t>
                      </a:r>
                      <a:r>
                        <a:rPr lang="zh-TW" altLang="en-US" sz="2000" b="0" dirty="0">
                          <a:latin typeface="+mn-lt"/>
                          <a:ea typeface="標楷體" panose="03000509000000000000" pitchFamily="65" charset="-120"/>
                        </a:rPr>
                        <a:t>元</a:t>
                      </a:r>
                      <a:r>
                        <a:rPr lang="en-US" altLang="zh-TW" sz="2000" b="0" dirty="0">
                          <a:latin typeface="+mn-lt"/>
                          <a:ea typeface="標楷體" panose="03000509000000000000" pitchFamily="65" charset="-120"/>
                        </a:rPr>
                        <a:t>/</a:t>
                      </a:r>
                      <a:r>
                        <a:rPr lang="zh-TW" altLang="en-US" sz="2000" b="0" dirty="0">
                          <a:latin typeface="+mn-lt"/>
                          <a:ea typeface="標楷體" panose="03000509000000000000" pitchFamily="65" charset="-120"/>
                        </a:rPr>
                        <a:t>學年，</a:t>
                      </a:r>
                      <a:r>
                        <a:rPr lang="en-US" altLang="zh-TW" sz="2000" b="0" dirty="0">
                          <a:latin typeface="+mn-lt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000" b="0" dirty="0">
                          <a:latin typeface="+mn-lt"/>
                          <a:ea typeface="標楷體" panose="03000509000000000000" pitchFamily="65" charset="-120"/>
                        </a:rPr>
                        <a:t>名</a:t>
                      </a:r>
                      <a:r>
                        <a:rPr lang="en-US" altLang="zh-TW" sz="2000" b="0" dirty="0">
                          <a:latin typeface="+mn-lt"/>
                          <a:ea typeface="標楷體" panose="03000509000000000000" pitchFamily="65" charset="-120"/>
                        </a:rPr>
                        <a:t>/</a:t>
                      </a:r>
                      <a:r>
                        <a:rPr lang="zh-TW" altLang="en-US" sz="2000" b="0" dirty="0">
                          <a:latin typeface="+mn-lt"/>
                          <a:ea typeface="標楷體" panose="03000509000000000000" pitchFamily="65" charset="-120"/>
                        </a:rPr>
                        <a:t>班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025876"/>
                  </a:ext>
                </a:extLst>
              </a:tr>
              <a:tr h="526034"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latin typeface="+mn-lt"/>
                          <a:ea typeface="標楷體" panose="03000509000000000000" pitchFamily="65" charset="-120"/>
                        </a:rPr>
                        <a:t>陳清義教授紀念獎學金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000" b="0" dirty="0">
                          <a:latin typeface="+mn-lt"/>
                          <a:ea typeface="標楷體" panose="03000509000000000000" pitchFamily="65" charset="-120"/>
                        </a:rPr>
                        <a:t>$5000</a:t>
                      </a:r>
                      <a:r>
                        <a:rPr lang="zh-TW" altLang="en-US" sz="2000" b="0" dirty="0">
                          <a:latin typeface="+mn-lt"/>
                          <a:ea typeface="標楷體" panose="03000509000000000000" pitchFamily="65" charset="-120"/>
                        </a:rPr>
                        <a:t>元</a:t>
                      </a:r>
                      <a:r>
                        <a:rPr lang="en-US" altLang="zh-TW" sz="2000" b="0" dirty="0">
                          <a:latin typeface="+mn-lt"/>
                          <a:ea typeface="標楷體" panose="03000509000000000000" pitchFamily="65" charset="-120"/>
                        </a:rPr>
                        <a:t>/</a:t>
                      </a:r>
                      <a:r>
                        <a:rPr lang="zh-TW" altLang="en-US" sz="2000" b="0" dirty="0">
                          <a:latin typeface="+mn-lt"/>
                          <a:ea typeface="標楷體" panose="03000509000000000000" pitchFamily="65" charset="-120"/>
                        </a:rPr>
                        <a:t>學年，</a:t>
                      </a:r>
                      <a:r>
                        <a:rPr lang="en-US" altLang="zh-TW" sz="2000" b="0" dirty="0">
                          <a:latin typeface="+mn-lt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000" b="0" dirty="0">
                          <a:latin typeface="+mn-lt"/>
                          <a:ea typeface="標楷體" panose="03000509000000000000" pitchFamily="65" charset="-120"/>
                        </a:rPr>
                        <a:t>名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131068"/>
                  </a:ext>
                </a:extLst>
              </a:tr>
              <a:tr h="526034"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latin typeface="+mn-lt"/>
                          <a:ea typeface="標楷體" panose="03000509000000000000" pitchFamily="65" charset="-120"/>
                        </a:rPr>
                        <a:t>李春序教授紀念獎學金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000" b="0" dirty="0">
                          <a:latin typeface="+mn-lt"/>
                          <a:ea typeface="標楷體" panose="03000509000000000000" pitchFamily="65" charset="-120"/>
                        </a:rPr>
                        <a:t>$5000</a:t>
                      </a:r>
                      <a:r>
                        <a:rPr lang="zh-TW" altLang="en-US" sz="2000" b="0" dirty="0">
                          <a:latin typeface="+mn-lt"/>
                          <a:ea typeface="標楷體" panose="03000509000000000000" pitchFamily="65" charset="-120"/>
                        </a:rPr>
                        <a:t>元</a:t>
                      </a:r>
                      <a:r>
                        <a:rPr lang="en-US" altLang="zh-TW" sz="2000" b="0" dirty="0">
                          <a:latin typeface="+mn-lt"/>
                          <a:ea typeface="標楷體" panose="03000509000000000000" pitchFamily="65" charset="-120"/>
                        </a:rPr>
                        <a:t>/</a:t>
                      </a:r>
                      <a:r>
                        <a:rPr lang="zh-TW" altLang="en-US" sz="2000" b="0" dirty="0">
                          <a:latin typeface="+mn-lt"/>
                          <a:ea typeface="標楷體" panose="03000509000000000000" pitchFamily="65" charset="-120"/>
                        </a:rPr>
                        <a:t>學年，</a:t>
                      </a:r>
                      <a:r>
                        <a:rPr lang="en-US" altLang="zh-TW" sz="2000" b="0" dirty="0">
                          <a:latin typeface="+mn-lt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altLang="en-US" sz="2000" b="0" dirty="0">
                          <a:latin typeface="+mn-lt"/>
                          <a:ea typeface="標楷體" panose="03000509000000000000" pitchFamily="65" charset="-120"/>
                        </a:rPr>
                        <a:t>名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491268"/>
                  </a:ext>
                </a:extLst>
              </a:tr>
              <a:tr h="526034"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latin typeface="+mn-lt"/>
                          <a:ea typeface="標楷體" panose="03000509000000000000" pitchFamily="65" charset="-120"/>
                        </a:rPr>
                        <a:t>吳聲海老師紀念獎學金 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000" b="0" dirty="0">
                          <a:latin typeface="+mn-lt"/>
                          <a:ea typeface="標楷體" panose="03000509000000000000" pitchFamily="65" charset="-120"/>
                        </a:rPr>
                        <a:t>$5000</a:t>
                      </a:r>
                      <a:r>
                        <a:rPr lang="zh-TW" altLang="en-US" sz="2000" b="0" dirty="0">
                          <a:latin typeface="+mn-lt"/>
                          <a:ea typeface="標楷體" panose="03000509000000000000" pitchFamily="65" charset="-120"/>
                        </a:rPr>
                        <a:t>元</a:t>
                      </a:r>
                      <a:r>
                        <a:rPr lang="en-US" altLang="zh-TW" sz="2000" b="0" dirty="0">
                          <a:latin typeface="+mn-lt"/>
                          <a:ea typeface="標楷體" panose="03000509000000000000" pitchFamily="65" charset="-120"/>
                        </a:rPr>
                        <a:t>/</a:t>
                      </a:r>
                      <a:r>
                        <a:rPr lang="zh-TW" altLang="en-US" sz="2000" b="0" dirty="0">
                          <a:latin typeface="+mn-lt"/>
                          <a:ea typeface="標楷體" panose="03000509000000000000" pitchFamily="65" charset="-120"/>
                        </a:rPr>
                        <a:t>學年，</a:t>
                      </a:r>
                      <a:r>
                        <a:rPr lang="en-US" altLang="zh-TW" sz="2000" b="0" dirty="0">
                          <a:latin typeface="+mn-lt"/>
                          <a:ea typeface="標楷體" panose="03000509000000000000" pitchFamily="65" charset="-120"/>
                        </a:rPr>
                        <a:t>4</a:t>
                      </a:r>
                      <a:r>
                        <a:rPr lang="zh-TW" altLang="en-US" sz="2000" b="0" dirty="0">
                          <a:latin typeface="+mn-lt"/>
                          <a:ea typeface="標楷體" panose="03000509000000000000" pitchFamily="65" charset="-120"/>
                        </a:rPr>
                        <a:t>名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8155067"/>
                  </a:ext>
                </a:extLst>
              </a:tr>
              <a:tr h="526034"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latin typeface="+mn-lt"/>
                          <a:ea typeface="標楷體" panose="03000509000000000000" pitchFamily="65" charset="-120"/>
                        </a:rPr>
                        <a:t>周惠慈副教授紀念獎助學金 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000" b="0" dirty="0">
                          <a:latin typeface="+mn-lt"/>
                          <a:ea typeface="標楷體" panose="03000509000000000000" pitchFamily="65" charset="-120"/>
                        </a:rPr>
                        <a:t>$15000</a:t>
                      </a:r>
                      <a:r>
                        <a:rPr lang="zh-TW" altLang="en-US" sz="2000" b="0" dirty="0">
                          <a:latin typeface="+mn-lt"/>
                          <a:ea typeface="標楷體" panose="03000509000000000000" pitchFamily="65" charset="-120"/>
                        </a:rPr>
                        <a:t>元</a:t>
                      </a:r>
                      <a:r>
                        <a:rPr lang="en-US" altLang="zh-TW" sz="2000" b="0" dirty="0">
                          <a:latin typeface="+mn-lt"/>
                          <a:ea typeface="標楷體" panose="03000509000000000000" pitchFamily="65" charset="-120"/>
                        </a:rPr>
                        <a:t>/</a:t>
                      </a:r>
                      <a:r>
                        <a:rPr lang="zh-TW" altLang="en-US" sz="2000" b="0" dirty="0">
                          <a:latin typeface="+mn-lt"/>
                          <a:ea typeface="標楷體" panose="03000509000000000000" pitchFamily="65" charset="-120"/>
                        </a:rPr>
                        <a:t>學年，</a:t>
                      </a:r>
                      <a:r>
                        <a:rPr lang="en-US" altLang="zh-TW" sz="2000" b="0" dirty="0">
                          <a:latin typeface="+mn-lt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altLang="en-US" sz="2000" b="0" dirty="0">
                          <a:latin typeface="+mn-lt"/>
                          <a:ea typeface="標楷體" panose="03000509000000000000" pitchFamily="65" charset="-120"/>
                        </a:rPr>
                        <a:t>名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629285"/>
                  </a:ext>
                </a:extLst>
              </a:tr>
              <a:tr h="526034"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latin typeface="+mn-lt"/>
                          <a:ea typeface="標楷體" panose="03000509000000000000" pitchFamily="65" charset="-120"/>
                        </a:rPr>
                        <a:t>清寒獎學金 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000" b="0" dirty="0">
                          <a:latin typeface="+mn-lt"/>
                          <a:ea typeface="標楷體" panose="03000509000000000000" pitchFamily="65" charset="-120"/>
                        </a:rPr>
                        <a:t>$5000</a:t>
                      </a:r>
                      <a:r>
                        <a:rPr lang="zh-TW" altLang="en-US" sz="2000" b="0" dirty="0">
                          <a:latin typeface="+mn-lt"/>
                          <a:ea typeface="標楷體" panose="03000509000000000000" pitchFamily="65" charset="-120"/>
                        </a:rPr>
                        <a:t>元</a:t>
                      </a:r>
                      <a:r>
                        <a:rPr lang="en-US" altLang="zh-TW" sz="2000" b="0" dirty="0">
                          <a:latin typeface="+mn-lt"/>
                          <a:ea typeface="標楷體" panose="03000509000000000000" pitchFamily="65" charset="-120"/>
                        </a:rPr>
                        <a:t>/</a:t>
                      </a:r>
                      <a:r>
                        <a:rPr lang="zh-TW" altLang="en-US" sz="2000" b="0" dirty="0">
                          <a:latin typeface="+mn-lt"/>
                          <a:ea typeface="標楷體" panose="03000509000000000000" pitchFamily="65" charset="-120"/>
                        </a:rPr>
                        <a:t>學年，</a:t>
                      </a:r>
                      <a:r>
                        <a:rPr lang="en-US" altLang="zh-TW" sz="2000" b="0" dirty="0">
                          <a:latin typeface="+mn-lt"/>
                          <a:ea typeface="標楷體" panose="03000509000000000000" pitchFamily="65" charset="-120"/>
                        </a:rPr>
                        <a:t>4</a:t>
                      </a:r>
                      <a:r>
                        <a:rPr lang="zh-TW" altLang="en-US" sz="2000" b="0" dirty="0">
                          <a:latin typeface="+mn-lt"/>
                          <a:ea typeface="標楷體" panose="03000509000000000000" pitchFamily="65" charset="-120"/>
                        </a:rPr>
                        <a:t>名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359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270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s://logo.nchu.edu.tw/2020basic/PNG/03-1.png">
            <a:extLst>
              <a:ext uri="{FF2B5EF4-FFF2-40B4-BE49-F238E27FC236}">
                <a16:creationId xmlns:a16="http://schemas.microsoft.com/office/drawing/2014/main" id="{25554E2A-6822-FE65-320E-845DFA656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404813"/>
            <a:ext cx="20351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Google Shape;1716;p62">
            <a:extLst>
              <a:ext uri="{FF2B5EF4-FFF2-40B4-BE49-F238E27FC236}">
                <a16:creationId xmlns:a16="http://schemas.microsoft.com/office/drawing/2014/main" id="{703A383F-E26D-6B12-C92B-B0B635D3FC22}"/>
              </a:ext>
            </a:extLst>
          </p:cNvPr>
          <p:cNvSpPr txBox="1">
            <a:spLocks/>
          </p:cNvSpPr>
          <p:nvPr/>
        </p:nvSpPr>
        <p:spPr>
          <a:xfrm>
            <a:off x="946150" y="506413"/>
            <a:ext cx="4743450" cy="48895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>
              <a:buClr>
                <a:prstClr val="black"/>
              </a:buClr>
              <a:defRPr/>
            </a:pPr>
            <a:r>
              <a:rPr lang="zh-TW" altLang="en-US" sz="4800" b="1" kern="0" dirty="0">
                <a:solidFill>
                  <a:prstClr val="black"/>
                </a:solidFill>
                <a:latin typeface="+mn-ea"/>
                <a:ea typeface="+mn-ea"/>
              </a:rPr>
              <a:t>系學會活動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4DFECEE-F227-E8C0-C35C-F43CC947DBD6}"/>
              </a:ext>
            </a:extLst>
          </p:cNvPr>
          <p:cNvSpPr/>
          <p:nvPr/>
        </p:nvSpPr>
        <p:spPr>
          <a:xfrm>
            <a:off x="0" y="1143000"/>
            <a:ext cx="5400675" cy="34925"/>
          </a:xfrm>
          <a:prstGeom prst="rect">
            <a:avLst/>
          </a:prstGeom>
          <a:solidFill>
            <a:srgbClr val="C1AA65"/>
          </a:solidFill>
          <a:ln w="19050" cap="rnd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buClr>
                <a:srgbClr val="000000"/>
              </a:buClr>
              <a:defRPr/>
            </a:pPr>
            <a:endParaRPr lang="zh-TW" altLang="en-US" kern="0">
              <a:solidFill>
                <a:prstClr val="white"/>
              </a:solidFill>
              <a:latin typeface="+mn-ea"/>
              <a:ea typeface="+mn-ea"/>
              <a:sym typeface="Arial"/>
            </a:endParaRPr>
          </a:p>
        </p:txBody>
      </p:sp>
      <p:pic>
        <p:nvPicPr>
          <p:cNvPr id="77829" name="圖片 20">
            <a:extLst>
              <a:ext uri="{FF2B5EF4-FFF2-40B4-BE49-F238E27FC236}">
                <a16:creationId xmlns:a16="http://schemas.microsoft.com/office/drawing/2014/main" id="{8B0E37A3-9513-9362-4AF2-9981D103E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27440" r="6265" b="29744"/>
          <a:stretch>
            <a:fillRect/>
          </a:stretch>
        </p:blipFill>
        <p:spPr bwMode="auto">
          <a:xfrm>
            <a:off x="831850" y="1325563"/>
            <a:ext cx="269240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4A1FC12A-12B2-4DCC-B906-9D19FA54CE39}"/>
              </a:ext>
            </a:extLst>
          </p:cNvPr>
          <p:cNvGraphicFramePr>
            <a:graphicFrameLocks noGrp="1"/>
          </p:cNvGraphicFramePr>
          <p:nvPr/>
        </p:nvGraphicFramePr>
        <p:xfrm>
          <a:off x="3727450" y="1311275"/>
          <a:ext cx="4746624" cy="1298576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186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6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66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66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46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latin typeface="+mn-ea"/>
                          <a:ea typeface="+mn-ea"/>
                        </a:rPr>
                        <a:t>聯合導生聚</a:t>
                      </a:r>
                      <a:endParaRPr lang="en-US" altLang="zh-TW" sz="1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67129" marR="67129" marT="33564" marB="335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latin typeface="+mn-ea"/>
                          <a:ea typeface="+mn-ea"/>
                        </a:rPr>
                        <a:t>師生座談會</a:t>
                      </a:r>
                      <a:endParaRPr lang="en-US" altLang="zh-TW" sz="1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67129" marR="67129" marT="33564" marB="335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latin typeface="+mn-ea"/>
                          <a:ea typeface="+mn-ea"/>
                        </a:rPr>
                        <a:t>系友分享會</a:t>
                      </a:r>
                      <a:endParaRPr lang="en-US" altLang="zh-TW" sz="1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67129" marR="67129" marT="33564" marB="335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latin typeface="+mn-ea"/>
                          <a:ea typeface="+mn-ea"/>
                        </a:rPr>
                        <a:t>學術演講</a:t>
                      </a:r>
                      <a:endParaRPr lang="en-US" altLang="zh-TW" sz="1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67129" marR="67129" marT="33564" marB="335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6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latin typeface="+mn-ea"/>
                          <a:ea typeface="+mn-ea"/>
                        </a:rPr>
                        <a:t>迎新茶會</a:t>
                      </a:r>
                      <a:endParaRPr lang="zh-TW" altLang="en-US" sz="1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67129" marR="67129" marT="33564" marB="335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latin typeface="+mn-ea"/>
                          <a:ea typeface="+mn-ea"/>
                        </a:rPr>
                        <a:t>迎新宿營</a:t>
                      </a:r>
                      <a:endParaRPr lang="en-US" altLang="zh-TW" sz="1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67129" marR="67129" marT="33564" marB="335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latin typeface="+mn-ea"/>
                          <a:ea typeface="+mn-ea"/>
                        </a:rPr>
                        <a:t>耶誕晚會</a:t>
                      </a:r>
                      <a:endParaRPr lang="en-US" altLang="zh-TW" sz="1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67129" marR="67129" marT="33564" marB="335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latin typeface="+mn-ea"/>
                          <a:ea typeface="+mn-ea"/>
                        </a:rPr>
                        <a:t>小畢典</a:t>
                      </a:r>
                      <a:endParaRPr lang="en-US" altLang="zh-TW" sz="1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67129" marR="67129" marT="33564" marB="335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6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latin typeface="+mn-ea"/>
                          <a:ea typeface="+mn-ea"/>
                        </a:rPr>
                        <a:t>系卡拉</a:t>
                      </a:r>
                      <a:endParaRPr lang="en-US" altLang="zh-TW" sz="1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67129" marR="67129" marT="33564" marB="335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latin typeface="+mn-ea"/>
                          <a:ea typeface="+mn-ea"/>
                        </a:rPr>
                        <a:t>系湯圓</a:t>
                      </a:r>
                      <a:endParaRPr lang="en-US" altLang="zh-TW" sz="1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67129" marR="67129" marT="33564" marB="335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latin typeface="+mn-ea"/>
                          <a:ea typeface="+mn-ea"/>
                        </a:rPr>
                        <a:t>系桌遊</a:t>
                      </a:r>
                      <a:endParaRPr lang="en-US" altLang="zh-TW" sz="1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67129" marR="67129" marT="33564" marB="335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dirty="0">
                          <a:latin typeface="+mn-ea"/>
                          <a:ea typeface="+mn-ea"/>
                        </a:rPr>
                        <a:t>系電影日</a:t>
                      </a:r>
                      <a:endParaRPr lang="zh-TW" altLang="en-US" sz="1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67129" marR="67129" marT="33564" marB="335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6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latin typeface="+mn-ea"/>
                          <a:ea typeface="+mn-ea"/>
                        </a:rPr>
                        <a:t>生科週</a:t>
                      </a:r>
                      <a:endParaRPr lang="en-US" altLang="zh-TW" sz="1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67129" marR="67129" marT="33564" marB="335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latin typeface="+mn-ea"/>
                          <a:ea typeface="+mn-ea"/>
                        </a:rPr>
                        <a:t>生科營</a:t>
                      </a:r>
                      <a:endParaRPr lang="en-US" altLang="zh-TW" sz="1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67129" marR="67129" marT="33564" marB="335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latin typeface="+mn-ea"/>
                          <a:ea typeface="+mn-ea"/>
                        </a:rPr>
                        <a:t>少科營</a:t>
                      </a:r>
                      <a:endParaRPr lang="en-US" altLang="zh-TW" sz="1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67129" marR="67129" marT="33564" marB="335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latin typeface="+mn-ea"/>
                          <a:ea typeface="+mn-ea"/>
                        </a:rPr>
                        <a:t>生科工作坊</a:t>
                      </a:r>
                      <a:endParaRPr lang="en-US" altLang="zh-TW" sz="1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67129" marR="67129" marT="33564" marB="335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7" name="圖片 26">
            <a:extLst>
              <a:ext uri="{FF2B5EF4-FFF2-40B4-BE49-F238E27FC236}">
                <a16:creationId xmlns:a16="http://schemas.microsoft.com/office/drawing/2014/main" id="{2CE7A5F3-9AE7-8C0B-687A-5A63A64761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100" t="12034" b="7238"/>
          <a:stretch/>
        </p:blipFill>
        <p:spPr>
          <a:xfrm>
            <a:off x="0" y="3192021"/>
            <a:ext cx="9144000" cy="3680248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2EBF778-1151-46EA-CC5E-9641CD51364D}"/>
              </a:ext>
            </a:extLst>
          </p:cNvPr>
          <p:cNvSpPr/>
          <p:nvPr/>
        </p:nvSpPr>
        <p:spPr>
          <a:xfrm>
            <a:off x="1303338" y="2740025"/>
            <a:ext cx="6537325" cy="369888"/>
          </a:xfrm>
          <a:prstGeom prst="rect">
            <a:avLst/>
          </a:prstGeom>
          <a:solidFill>
            <a:srgbClr val="6D6834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b="1" dirty="0">
                <a:solidFill>
                  <a:schemeClr val="bg1"/>
                </a:solidFill>
                <a:latin typeface="+mn-ea"/>
                <a:ea typeface="+mn-ea"/>
              </a:rPr>
              <a:t>【</a:t>
            </a:r>
            <a:r>
              <a:rPr lang="zh-TW" altLang="en-US" b="1" dirty="0">
                <a:solidFill>
                  <a:schemeClr val="bg1"/>
                </a:solidFill>
                <a:latin typeface="+mn-ea"/>
                <a:ea typeface="+mn-ea"/>
              </a:rPr>
              <a:t>系隊</a:t>
            </a:r>
            <a:r>
              <a:rPr lang="en-US" altLang="zh-TW" b="1" dirty="0">
                <a:solidFill>
                  <a:schemeClr val="bg1"/>
                </a:solidFill>
                <a:latin typeface="+mn-ea"/>
                <a:ea typeface="+mn-ea"/>
              </a:rPr>
              <a:t>】 </a:t>
            </a:r>
            <a:r>
              <a:rPr lang="zh-TW" altLang="en-US" b="1" dirty="0">
                <a:solidFill>
                  <a:schemeClr val="bg1"/>
                </a:solidFill>
                <a:latin typeface="+mn-ea"/>
                <a:ea typeface="+mn-ea"/>
              </a:rPr>
              <a:t>男籃、女籃、系壘、男排、女排、系羽、系桌、系足</a:t>
            </a:r>
          </a:p>
        </p:txBody>
      </p:sp>
      <p:pic>
        <p:nvPicPr>
          <p:cNvPr id="77859" name="圖片 27">
            <a:extLst>
              <a:ext uri="{FF2B5EF4-FFF2-40B4-BE49-F238E27FC236}">
                <a16:creationId xmlns:a16="http://schemas.microsoft.com/office/drawing/2014/main" id="{33B46F31-9624-DB8E-49C7-A40704C30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988" y="5997575"/>
            <a:ext cx="639762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38C23A-52B0-5E7C-3D51-C470C7C16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38" y="230188"/>
            <a:ext cx="6715125" cy="13255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sz="3200" b="1" dirty="0">
                <a:latin typeface="+mn-ea"/>
                <a:ea typeface="+mn-ea"/>
              </a:rPr>
              <a:t>餐飲</a:t>
            </a:r>
            <a:r>
              <a:rPr lang="en-US" altLang="zh-TW" sz="3200" b="1" dirty="0">
                <a:latin typeface="+mn-ea"/>
                <a:ea typeface="+mn-ea"/>
              </a:rPr>
              <a:t>(</a:t>
            </a:r>
            <a:r>
              <a:rPr lang="zh-TW" altLang="en-US" sz="3200" b="1" dirty="0">
                <a:latin typeface="+mn-ea"/>
                <a:ea typeface="+mn-ea"/>
              </a:rPr>
              <a:t>校門口</a:t>
            </a:r>
            <a:r>
              <a:rPr lang="en-US" altLang="zh-TW" sz="3200" b="1" dirty="0">
                <a:latin typeface="+mn-ea"/>
                <a:ea typeface="+mn-ea"/>
              </a:rPr>
              <a:t>)</a:t>
            </a:r>
            <a:endParaRPr lang="zh-TW" altLang="en-US" sz="3200" b="1" dirty="0">
              <a:latin typeface="+mn-ea"/>
              <a:ea typeface="+mn-ea"/>
            </a:endParaRPr>
          </a:p>
        </p:txBody>
      </p:sp>
      <p:pic>
        <p:nvPicPr>
          <p:cNvPr id="78851" name="Picture 2" descr="https://logo.nchu.edu.tw/2020basic/PNG/03-1.png">
            <a:extLst>
              <a:ext uri="{FF2B5EF4-FFF2-40B4-BE49-F238E27FC236}">
                <a16:creationId xmlns:a16="http://schemas.microsoft.com/office/drawing/2014/main" id="{C8D7CB64-7644-C71F-1BFC-059735A13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38" y="423863"/>
            <a:ext cx="20351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5F204A8F-D8A3-590A-451B-C234F04011E8}"/>
              </a:ext>
            </a:extLst>
          </p:cNvPr>
          <p:cNvSpPr/>
          <p:nvPr/>
        </p:nvSpPr>
        <p:spPr>
          <a:xfrm>
            <a:off x="287338" y="1160463"/>
            <a:ext cx="5399087" cy="36512"/>
          </a:xfrm>
          <a:prstGeom prst="rect">
            <a:avLst/>
          </a:prstGeom>
          <a:solidFill>
            <a:srgbClr val="C1AA65"/>
          </a:solidFill>
          <a:ln w="19050" cap="rnd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buClr>
                <a:srgbClr val="000000"/>
              </a:buClr>
              <a:defRPr/>
            </a:pPr>
            <a:endParaRPr lang="zh-TW" altLang="en-US" kern="0">
              <a:solidFill>
                <a:prstClr val="white"/>
              </a:solidFill>
              <a:latin typeface="Arial" panose="020B0604020202020204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78853" name="圖片 9">
            <a:extLst>
              <a:ext uri="{FF2B5EF4-FFF2-40B4-BE49-F238E27FC236}">
                <a16:creationId xmlns:a16="http://schemas.microsoft.com/office/drawing/2014/main" id="{4D8C9229-AD96-98C2-5F62-AC1A19AA9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 b="2750"/>
          <a:stretch>
            <a:fillRect/>
          </a:stretch>
        </p:blipFill>
        <p:spPr bwMode="auto">
          <a:xfrm>
            <a:off x="1273175" y="1281113"/>
            <a:ext cx="6740525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橢圓 10">
            <a:extLst>
              <a:ext uri="{FF2B5EF4-FFF2-40B4-BE49-F238E27FC236}">
                <a16:creationId xmlns:a16="http://schemas.microsoft.com/office/drawing/2014/main" id="{1D186D70-790B-A789-198E-0A411418D4BE}"/>
              </a:ext>
            </a:extLst>
          </p:cNvPr>
          <p:cNvSpPr/>
          <p:nvPr/>
        </p:nvSpPr>
        <p:spPr>
          <a:xfrm>
            <a:off x="2716213" y="1514475"/>
            <a:ext cx="1358900" cy="10334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1AB4A6FB-2C3A-C591-02CE-E0599D59F3AC}"/>
              </a:ext>
            </a:extLst>
          </p:cNvPr>
          <p:cNvSpPr/>
          <p:nvPr/>
        </p:nvSpPr>
        <p:spPr>
          <a:xfrm>
            <a:off x="5367338" y="3038475"/>
            <a:ext cx="2646362" cy="10350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4BCABA9-009F-FA8C-1C6C-E5D6C7711889}"/>
              </a:ext>
            </a:extLst>
          </p:cNvPr>
          <p:cNvSpPr/>
          <p:nvPr/>
        </p:nvSpPr>
        <p:spPr>
          <a:xfrm>
            <a:off x="1801813" y="2547938"/>
            <a:ext cx="3657600" cy="2722562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10FE83-2466-DDAA-0474-D42AA1834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38" y="230188"/>
            <a:ext cx="6715125" cy="13255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sz="3200" b="1" dirty="0">
                <a:latin typeface="+mn-ea"/>
                <a:ea typeface="+mn-ea"/>
              </a:rPr>
              <a:t>餐飲</a:t>
            </a:r>
            <a:r>
              <a:rPr lang="en-US" altLang="zh-TW" sz="3200" b="1" dirty="0">
                <a:latin typeface="+mn-ea"/>
                <a:ea typeface="+mn-ea"/>
              </a:rPr>
              <a:t>(</a:t>
            </a:r>
            <a:r>
              <a:rPr lang="zh-TW" altLang="en-US" sz="3200" b="1" dirty="0">
                <a:latin typeface="+mn-ea"/>
                <a:ea typeface="+mn-ea"/>
              </a:rPr>
              <a:t>校內</a:t>
            </a:r>
            <a:r>
              <a:rPr lang="en-US" altLang="zh-TW" sz="3200" b="1" dirty="0">
                <a:latin typeface="+mn-ea"/>
                <a:ea typeface="+mn-ea"/>
              </a:rPr>
              <a:t>)</a:t>
            </a:r>
            <a:endParaRPr lang="zh-TW" altLang="en-US" sz="3200" b="1" dirty="0">
              <a:latin typeface="+mn-ea"/>
              <a:ea typeface="+mn-ea"/>
            </a:endParaRPr>
          </a:p>
        </p:txBody>
      </p:sp>
      <p:pic>
        <p:nvPicPr>
          <p:cNvPr id="79875" name="Picture 2" descr="https://logo.nchu.edu.tw/2020basic/PNG/03-1.png">
            <a:extLst>
              <a:ext uri="{FF2B5EF4-FFF2-40B4-BE49-F238E27FC236}">
                <a16:creationId xmlns:a16="http://schemas.microsoft.com/office/drawing/2014/main" id="{1FA13E82-DAAC-CF23-C50B-A6F15ECCB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213" y="290513"/>
            <a:ext cx="20351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7AEE6C28-D50E-05B5-4A94-FC6114E2C1DB}"/>
              </a:ext>
            </a:extLst>
          </p:cNvPr>
          <p:cNvSpPr/>
          <p:nvPr/>
        </p:nvSpPr>
        <p:spPr>
          <a:xfrm>
            <a:off x="287338" y="1160463"/>
            <a:ext cx="5399087" cy="36512"/>
          </a:xfrm>
          <a:prstGeom prst="rect">
            <a:avLst/>
          </a:prstGeom>
          <a:solidFill>
            <a:srgbClr val="C1AA65"/>
          </a:solidFill>
          <a:ln w="19050" cap="rnd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buClr>
                <a:srgbClr val="000000"/>
              </a:buClr>
              <a:defRPr/>
            </a:pPr>
            <a:endParaRPr lang="zh-TW" altLang="en-US" kern="0">
              <a:solidFill>
                <a:prstClr val="white"/>
              </a:solidFill>
              <a:latin typeface="+mn-ea"/>
              <a:ea typeface="+mn-ea"/>
              <a:sym typeface="Arial"/>
            </a:endParaRPr>
          </a:p>
        </p:txBody>
      </p:sp>
      <p:pic>
        <p:nvPicPr>
          <p:cNvPr id="79877" name="圖片 2">
            <a:extLst>
              <a:ext uri="{FF2B5EF4-FFF2-40B4-BE49-F238E27FC236}">
                <a16:creationId xmlns:a16="http://schemas.microsoft.com/office/drawing/2014/main" id="{3699ED7E-CF6A-519C-948A-B6001C97B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1354138"/>
            <a:ext cx="8747125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FBC1673-2ABF-97CD-06F8-19EB7A833C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" t="9009" r="-476" b="64684"/>
          <a:stretch/>
        </p:blipFill>
        <p:spPr>
          <a:xfrm>
            <a:off x="7075721" y="945375"/>
            <a:ext cx="1891229" cy="419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B6A9F2B-DD3B-D571-99D8-9BC4634A40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90" b="69086"/>
          <a:stretch/>
        </p:blipFill>
        <p:spPr>
          <a:xfrm>
            <a:off x="7136331" y="2696873"/>
            <a:ext cx="1830619" cy="4018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72F9F0E-47CC-E4DB-B7C5-F1F0B1E562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275" r="239" b="73549"/>
          <a:stretch/>
        </p:blipFill>
        <p:spPr>
          <a:xfrm>
            <a:off x="6677761" y="1444304"/>
            <a:ext cx="2289189" cy="2868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2C39CCC-4EEB-5B87-91A5-CC27243570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892" r="624" b="74611"/>
          <a:stretch/>
        </p:blipFill>
        <p:spPr>
          <a:xfrm>
            <a:off x="7389440" y="2182501"/>
            <a:ext cx="1552616" cy="2639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9B7728-36DC-5CDB-9E42-BB86F0C82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38" y="230188"/>
            <a:ext cx="6715125" cy="13255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b="1" dirty="0">
                <a:latin typeface="+mj-ea"/>
                <a:hlinkClick r:id="rId2"/>
              </a:rPr>
              <a:t>圖書館</a:t>
            </a:r>
            <a:r>
              <a:rPr lang="zh-TW" altLang="en-US" b="1" dirty="0">
                <a:latin typeface="+mj-ea"/>
              </a:rPr>
              <a:t> </a:t>
            </a:r>
            <a:r>
              <a:rPr lang="en-US" altLang="zh-TW" sz="3200" b="1" dirty="0">
                <a:latin typeface="+mj-ea"/>
              </a:rPr>
              <a:t>(</a:t>
            </a:r>
            <a:r>
              <a:rPr lang="zh-TW" altLang="en-US" sz="3200" b="1" dirty="0">
                <a:latin typeface="+mj-ea"/>
              </a:rPr>
              <a:t>全國第二大圖書館</a:t>
            </a:r>
            <a:r>
              <a:rPr lang="en-US" altLang="zh-TW" sz="3200" b="1" dirty="0">
                <a:latin typeface="+mj-ea"/>
              </a:rPr>
              <a:t>)</a:t>
            </a:r>
            <a:endParaRPr lang="zh-TW" altLang="en-US" sz="3200" b="1" dirty="0">
              <a:latin typeface="+mj-ea"/>
            </a:endParaRPr>
          </a:p>
        </p:txBody>
      </p:sp>
      <p:pic>
        <p:nvPicPr>
          <p:cNvPr id="80899" name="Picture 2" descr="https://logo.nchu.edu.tw/2020basic/PNG/03-1.png">
            <a:extLst>
              <a:ext uri="{FF2B5EF4-FFF2-40B4-BE49-F238E27FC236}">
                <a16:creationId xmlns:a16="http://schemas.microsoft.com/office/drawing/2014/main" id="{D17C27CA-F303-6527-CB4B-E7B5AF8AF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38" y="423863"/>
            <a:ext cx="20351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C820C26-E0F2-3007-877E-81532F14BC12}"/>
              </a:ext>
            </a:extLst>
          </p:cNvPr>
          <p:cNvSpPr/>
          <p:nvPr/>
        </p:nvSpPr>
        <p:spPr>
          <a:xfrm>
            <a:off x="287338" y="1160463"/>
            <a:ext cx="5399087" cy="36512"/>
          </a:xfrm>
          <a:prstGeom prst="rect">
            <a:avLst/>
          </a:prstGeom>
          <a:solidFill>
            <a:srgbClr val="C1AA65"/>
          </a:solidFill>
          <a:ln w="19050" cap="rnd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buClr>
                <a:srgbClr val="000000"/>
              </a:buClr>
              <a:defRPr/>
            </a:pPr>
            <a:endParaRPr lang="zh-TW" altLang="en-US" kern="0">
              <a:solidFill>
                <a:prstClr val="white"/>
              </a:solidFill>
              <a:latin typeface="Arial" panose="020B0604020202020204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91EA0EA1-75CA-A549-335A-C55CF3A10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146" y="1448055"/>
            <a:ext cx="3296770" cy="31552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秋徑">
            <a:extLst>
              <a:ext uri="{FF2B5EF4-FFF2-40B4-BE49-F238E27FC236}">
                <a16:creationId xmlns:a16="http://schemas.microsoft.com/office/drawing/2014/main" id="{4C538A72-E333-905A-DA26-5131C5086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995" y="4486061"/>
            <a:ext cx="3353921" cy="22370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A59A37BA-3BDD-0A18-06F3-5B70980981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37" b="7159"/>
          <a:stretch/>
        </p:blipFill>
        <p:spPr>
          <a:xfrm>
            <a:off x="5305426" y="4636135"/>
            <a:ext cx="3621181" cy="20869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ECC32C8-DB47-1123-BBFA-2A484B0A8A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1045" b="19764"/>
          <a:stretch/>
        </p:blipFill>
        <p:spPr>
          <a:xfrm>
            <a:off x="4397088" y="1382128"/>
            <a:ext cx="4658285" cy="28353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https://static.wixstatic.com/media/514194_cbd39a13a6bd481ea0536763671221e7~mv2_d_4000_6000_s_4_2.jpg/v1/fill/w_448,h_673,al_c,q_80,usm_0.66_1.00_0.01,enc_auto/514194_cbd39a13a6bd481ea0536763671221e7~mv2_d_4000_6000_s_4_2.jpg">
            <a:extLst>
              <a:ext uri="{FF2B5EF4-FFF2-40B4-BE49-F238E27FC236}">
                <a16:creationId xmlns:a16="http://schemas.microsoft.com/office/drawing/2014/main" id="{8166FC9B-EB25-1D26-E0A2-B8F2C9428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10747" r="7336" b="4505"/>
          <a:stretch/>
        </p:blipFill>
        <p:spPr bwMode="auto">
          <a:xfrm>
            <a:off x="2872960" y="2267997"/>
            <a:ext cx="2438400" cy="42702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s://logo.nchu.edu.tw/2020basic/PNG/03-1.png">
            <a:extLst>
              <a:ext uri="{FF2B5EF4-FFF2-40B4-BE49-F238E27FC236}">
                <a16:creationId xmlns:a16="http://schemas.microsoft.com/office/drawing/2014/main" id="{964C9F0B-2924-EEA7-9EE5-6B2D898AD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38" y="423863"/>
            <a:ext cx="20351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5E616DE-F21D-2803-0151-8AA070663BAD}"/>
              </a:ext>
            </a:extLst>
          </p:cNvPr>
          <p:cNvSpPr/>
          <p:nvPr/>
        </p:nvSpPr>
        <p:spPr>
          <a:xfrm>
            <a:off x="287338" y="1160463"/>
            <a:ext cx="5399087" cy="36512"/>
          </a:xfrm>
          <a:prstGeom prst="rect">
            <a:avLst/>
          </a:prstGeom>
          <a:solidFill>
            <a:srgbClr val="C1AA65"/>
          </a:solidFill>
          <a:ln w="19050" cap="rnd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buClr>
                <a:srgbClr val="000000"/>
              </a:buClr>
              <a:defRPr/>
            </a:pPr>
            <a:endParaRPr lang="zh-TW" altLang="en-US" kern="0">
              <a:solidFill>
                <a:prstClr val="white"/>
              </a:solidFill>
              <a:latin typeface="+mn-ea"/>
              <a:ea typeface="+mn-ea"/>
              <a:sym typeface="Arial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C7E1C49-2974-D8B4-E7EC-48228A59F999}"/>
              </a:ext>
            </a:extLst>
          </p:cNvPr>
          <p:cNvSpPr txBox="1"/>
          <p:nvPr/>
        </p:nvSpPr>
        <p:spPr>
          <a:xfrm>
            <a:off x="234950" y="455613"/>
            <a:ext cx="3570288" cy="769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400" b="1" dirty="0">
                <a:latin typeface="+mn-ea"/>
                <a:ea typeface="+mn-ea"/>
                <a:hlinkClick r:id="rId3"/>
              </a:rPr>
              <a:t>學生社團活動</a:t>
            </a:r>
            <a:endParaRPr lang="zh-TW" altLang="en-US" sz="4400" b="1" dirty="0">
              <a:latin typeface="+mn-ea"/>
              <a:ea typeface="+mn-ea"/>
            </a:endParaRPr>
          </a:p>
        </p:txBody>
      </p:sp>
      <p:pic>
        <p:nvPicPr>
          <p:cNvPr id="1028" name="Picture 4" descr="https://www.nchu.edu.tw/upfile/news/5d1f58a0bf6b251002965f5f4148e3b81e485aa1.JPG">
            <a:extLst>
              <a:ext uri="{FF2B5EF4-FFF2-40B4-BE49-F238E27FC236}">
                <a16:creationId xmlns:a16="http://schemas.microsoft.com/office/drawing/2014/main" id="{2131921D-10C7-AA97-0F0D-AB872E691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8209" y="1372420"/>
            <a:ext cx="3474621" cy="21020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E1B94FE3-3B9D-9FD8-1649-EA537E2A8B1D}"/>
              </a:ext>
            </a:extLst>
          </p:cNvPr>
          <p:cNvSpPr txBox="1"/>
          <p:nvPr/>
        </p:nvSpPr>
        <p:spPr>
          <a:xfrm>
            <a:off x="5816600" y="2663825"/>
            <a:ext cx="264636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五星級健身房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13F9227-3B3B-C115-6E32-66B85D705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88" y="3660782"/>
            <a:ext cx="3163790" cy="16490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F0723B0-D193-0B5C-2F47-2E63894D61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24" t="13624" r="23058" b="44366"/>
          <a:stretch/>
        </p:blipFill>
        <p:spPr>
          <a:xfrm>
            <a:off x="107576" y="5496121"/>
            <a:ext cx="4670612" cy="12550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9B3C469-00F2-6917-F72B-06BD9AC4D1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955" r="-234"/>
          <a:stretch/>
        </p:blipFill>
        <p:spPr>
          <a:xfrm>
            <a:off x="175093" y="1280874"/>
            <a:ext cx="3405021" cy="22339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B4BBA434-4803-4371-E20A-1AAF621F7C42}"/>
              </a:ext>
            </a:extLst>
          </p:cNvPr>
          <p:cNvSpPr txBox="1"/>
          <p:nvPr/>
        </p:nvSpPr>
        <p:spPr>
          <a:xfrm>
            <a:off x="381000" y="2892425"/>
            <a:ext cx="2851150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SPA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溫水游泳池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4221A90-4B96-27B7-23AB-EA353D621EDC}"/>
              </a:ext>
            </a:extLst>
          </p:cNvPr>
          <p:cNvSpPr txBox="1"/>
          <p:nvPr/>
        </p:nvSpPr>
        <p:spPr>
          <a:xfrm>
            <a:off x="107950" y="6189663"/>
            <a:ext cx="264636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興大康橋輕艇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8C266B97-B8F7-426A-08A2-652A1D150B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8727" y="3897792"/>
            <a:ext cx="3107209" cy="17407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9B17D933-AE48-C330-0E2E-26261D365503}"/>
              </a:ext>
            </a:extLst>
          </p:cNvPr>
          <p:cNvSpPr txBox="1"/>
          <p:nvPr/>
        </p:nvSpPr>
        <p:spPr>
          <a:xfrm>
            <a:off x="-76200" y="4787900"/>
            <a:ext cx="264636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興大高爾夫場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9AC06FB-52D2-BF89-3BA5-ECEFFBF0C8A1}"/>
              </a:ext>
            </a:extLst>
          </p:cNvPr>
          <p:cNvSpPr txBox="1"/>
          <p:nvPr/>
        </p:nvSpPr>
        <p:spPr>
          <a:xfrm>
            <a:off x="2632075" y="4208463"/>
            <a:ext cx="223678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興大攀岩場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20367219-2751-FF7C-77CC-A712831032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2615" y="4815415"/>
            <a:ext cx="2293610" cy="1951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1542C796-51EC-DB82-3551-54A1D76D9660}"/>
              </a:ext>
            </a:extLst>
          </p:cNvPr>
          <p:cNvSpPr txBox="1"/>
          <p:nvPr/>
        </p:nvSpPr>
        <p:spPr>
          <a:xfrm>
            <a:off x="6035675" y="6170613"/>
            <a:ext cx="141605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錄音室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1C84D90E-ED40-4332-B2F1-DD74D760829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845" t="-3007" r="12835" b="2921"/>
          <a:stretch/>
        </p:blipFill>
        <p:spPr>
          <a:xfrm>
            <a:off x="6520802" y="3306535"/>
            <a:ext cx="2474259" cy="1954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D17EA5E4-6F19-6972-CE98-975771F27561}"/>
              </a:ext>
            </a:extLst>
          </p:cNvPr>
          <p:cNvSpPr txBox="1"/>
          <p:nvPr/>
        </p:nvSpPr>
        <p:spPr>
          <a:xfrm>
            <a:off x="7451725" y="4676775"/>
            <a:ext cx="141605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錄影室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20548BA8-6841-078D-C323-CEDE9F1D539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75" t="443" r="45111" b="1608"/>
          <a:stretch/>
        </p:blipFill>
        <p:spPr>
          <a:xfrm>
            <a:off x="3459831" y="1216502"/>
            <a:ext cx="2122579" cy="25627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DE165AA4-93A7-8A80-B71A-98DE23E92642}"/>
              </a:ext>
            </a:extLst>
          </p:cNvPr>
          <p:cNvSpPr txBox="1"/>
          <p:nvPr/>
        </p:nvSpPr>
        <p:spPr>
          <a:xfrm>
            <a:off x="3462338" y="2073275"/>
            <a:ext cx="2236787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興大溜冰場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osa.nchu.edu.tw/osa/dorm/introduction/gdorm/image028.jpg">
            <a:extLst>
              <a:ext uri="{FF2B5EF4-FFF2-40B4-BE49-F238E27FC236}">
                <a16:creationId xmlns:a16="http://schemas.microsoft.com/office/drawing/2014/main" id="{D5A8C460-87DA-EF35-C022-CCBFB238F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2256" y="2859337"/>
            <a:ext cx="5641975" cy="37613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2947" name="Picture 2" descr="https://logo.nchu.edu.tw/2020basic/PNG/03-1.png">
            <a:extLst>
              <a:ext uri="{FF2B5EF4-FFF2-40B4-BE49-F238E27FC236}">
                <a16:creationId xmlns:a16="http://schemas.microsoft.com/office/drawing/2014/main" id="{FBAF7E38-8101-BA5D-DE99-B529290AF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38" y="423863"/>
            <a:ext cx="20351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67FD116-C5AB-28A3-0C6B-047639915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45" y="187169"/>
            <a:ext cx="5764305" cy="38393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標題 1">
            <a:extLst>
              <a:ext uri="{FF2B5EF4-FFF2-40B4-BE49-F238E27FC236}">
                <a16:creationId xmlns:a16="http://schemas.microsoft.com/office/drawing/2014/main" id="{A21C43EB-FF31-F3F0-F849-B90A454F5370}"/>
              </a:ext>
            </a:extLst>
          </p:cNvPr>
          <p:cNvSpPr txBox="1">
            <a:spLocks/>
          </p:cNvSpPr>
          <p:nvPr/>
        </p:nvSpPr>
        <p:spPr>
          <a:xfrm>
            <a:off x="7743825" y="2106613"/>
            <a:ext cx="1603375" cy="5651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女宿</a:t>
            </a:r>
            <a:endParaRPr lang="zh-TW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標題 1">
            <a:extLst>
              <a:ext uri="{FF2B5EF4-FFF2-40B4-BE49-F238E27FC236}">
                <a16:creationId xmlns:a16="http://schemas.microsoft.com/office/drawing/2014/main" id="{3DEED019-BBB7-EFC0-87E2-03038F198B43}"/>
              </a:ext>
            </a:extLst>
          </p:cNvPr>
          <p:cNvSpPr txBox="1">
            <a:spLocks/>
          </p:cNvSpPr>
          <p:nvPr/>
        </p:nvSpPr>
        <p:spPr>
          <a:xfrm>
            <a:off x="503238" y="4381500"/>
            <a:ext cx="2676525" cy="6286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興大二村男生宿舍</a:t>
            </a:r>
            <a:endParaRPr lang="zh-TW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B0A8020-9C32-D6E4-74B8-3AC7085EE26F}"/>
              </a:ext>
            </a:extLst>
          </p:cNvPr>
          <p:cNvSpPr txBox="1"/>
          <p:nvPr/>
        </p:nvSpPr>
        <p:spPr>
          <a:xfrm>
            <a:off x="349250" y="6251575"/>
            <a:ext cx="27781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中興大學校外租屋資訊網</a:t>
            </a:r>
            <a:endParaRPr lang="zh-TW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圖片 11">
            <a:extLst>
              <a:ext uri="{FF2B5EF4-FFF2-40B4-BE49-F238E27FC236}">
                <a16:creationId xmlns:a16="http://schemas.microsoft.com/office/drawing/2014/main" id="{F54688D2-D431-0174-4D83-0C2B859A9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1" r="22591"/>
          <a:stretch>
            <a:fillRect/>
          </a:stretch>
        </p:blipFill>
        <p:spPr bwMode="auto">
          <a:xfrm>
            <a:off x="0" y="0"/>
            <a:ext cx="9129713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4">
            <a:extLst>
              <a:ext uri="{FF2B5EF4-FFF2-40B4-BE49-F238E27FC236}">
                <a16:creationId xmlns:a16="http://schemas.microsoft.com/office/drawing/2014/main" id="{9EE3A5C5-D28D-1313-1122-2721282622F0}"/>
              </a:ext>
            </a:extLst>
          </p:cNvPr>
          <p:cNvSpPr/>
          <p:nvPr/>
        </p:nvSpPr>
        <p:spPr>
          <a:xfrm>
            <a:off x="2889250" y="-20638"/>
            <a:ext cx="6254750" cy="5813426"/>
          </a:xfrm>
          <a:custGeom>
            <a:avLst/>
            <a:gdLst>
              <a:gd name="connsiteX0" fmla="*/ 0 w 5689600"/>
              <a:gd name="connsiteY0" fmla="*/ 0 h 6464300"/>
              <a:gd name="connsiteX1" fmla="*/ 5689600 w 5689600"/>
              <a:gd name="connsiteY1" fmla="*/ 0 h 6464300"/>
              <a:gd name="connsiteX2" fmla="*/ 5689600 w 5689600"/>
              <a:gd name="connsiteY2" fmla="*/ 6464300 h 6464300"/>
              <a:gd name="connsiteX3" fmla="*/ 0 w 5689600"/>
              <a:gd name="connsiteY3" fmla="*/ 6464300 h 6464300"/>
              <a:gd name="connsiteX4" fmla="*/ 0 w 5689600"/>
              <a:gd name="connsiteY4" fmla="*/ 0 h 6464300"/>
              <a:gd name="connsiteX0" fmla="*/ 1752600 w 7442200"/>
              <a:gd name="connsiteY0" fmla="*/ 0 h 6464300"/>
              <a:gd name="connsiteX1" fmla="*/ 7442200 w 7442200"/>
              <a:gd name="connsiteY1" fmla="*/ 0 h 6464300"/>
              <a:gd name="connsiteX2" fmla="*/ 7442200 w 7442200"/>
              <a:gd name="connsiteY2" fmla="*/ 6464300 h 6464300"/>
              <a:gd name="connsiteX3" fmla="*/ 0 w 7442200"/>
              <a:gd name="connsiteY3" fmla="*/ 6464300 h 6464300"/>
              <a:gd name="connsiteX4" fmla="*/ 1752600 w 7442200"/>
              <a:gd name="connsiteY4" fmla="*/ 0 h 6464300"/>
              <a:gd name="connsiteX0" fmla="*/ 4866611 w 10556211"/>
              <a:gd name="connsiteY0" fmla="*/ 0 h 6475838"/>
              <a:gd name="connsiteX1" fmla="*/ 10556211 w 10556211"/>
              <a:gd name="connsiteY1" fmla="*/ 0 h 6475838"/>
              <a:gd name="connsiteX2" fmla="*/ 10556211 w 10556211"/>
              <a:gd name="connsiteY2" fmla="*/ 6464300 h 6475838"/>
              <a:gd name="connsiteX3" fmla="*/ 0 w 10556211"/>
              <a:gd name="connsiteY3" fmla="*/ 6475838 h 6475838"/>
              <a:gd name="connsiteX4" fmla="*/ 4866611 w 10556211"/>
              <a:gd name="connsiteY4" fmla="*/ 0 h 6475838"/>
              <a:gd name="connsiteX0" fmla="*/ 2966779 w 8656379"/>
              <a:gd name="connsiteY0" fmla="*/ 0 h 6475838"/>
              <a:gd name="connsiteX1" fmla="*/ 8656379 w 8656379"/>
              <a:gd name="connsiteY1" fmla="*/ 0 h 6475838"/>
              <a:gd name="connsiteX2" fmla="*/ 8656379 w 8656379"/>
              <a:gd name="connsiteY2" fmla="*/ 6464300 h 6475838"/>
              <a:gd name="connsiteX3" fmla="*/ 0 w 8656379"/>
              <a:gd name="connsiteY3" fmla="*/ 6475838 h 6475838"/>
              <a:gd name="connsiteX4" fmla="*/ 2966779 w 8656379"/>
              <a:gd name="connsiteY4" fmla="*/ 0 h 6475838"/>
              <a:gd name="connsiteX0" fmla="*/ 2081144 w 8656379"/>
              <a:gd name="connsiteY0" fmla="*/ 11538 h 6475838"/>
              <a:gd name="connsiteX1" fmla="*/ 8656379 w 8656379"/>
              <a:gd name="connsiteY1" fmla="*/ 0 h 6475838"/>
              <a:gd name="connsiteX2" fmla="*/ 8656379 w 8656379"/>
              <a:gd name="connsiteY2" fmla="*/ 6464300 h 6475838"/>
              <a:gd name="connsiteX3" fmla="*/ 0 w 8656379"/>
              <a:gd name="connsiteY3" fmla="*/ 6475838 h 6475838"/>
              <a:gd name="connsiteX4" fmla="*/ 2081144 w 8656379"/>
              <a:gd name="connsiteY4" fmla="*/ 11538 h 6475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6379" h="6475838">
                <a:moveTo>
                  <a:pt x="2081144" y="11538"/>
                </a:moveTo>
                <a:lnTo>
                  <a:pt x="8656379" y="0"/>
                </a:lnTo>
                <a:lnTo>
                  <a:pt x="8656379" y="6464300"/>
                </a:lnTo>
                <a:lnTo>
                  <a:pt x="0" y="6475838"/>
                </a:lnTo>
                <a:lnTo>
                  <a:pt x="2081144" y="1153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4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2" name="Picture 2" descr="https://logo.nchu.edu.tw/2020basic/PNG/03-1.png">
            <a:extLst>
              <a:ext uri="{FF2B5EF4-FFF2-40B4-BE49-F238E27FC236}">
                <a16:creationId xmlns:a16="http://schemas.microsoft.com/office/drawing/2014/main" id="{592C1385-7D13-4AED-19A3-22D3F34FE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35050" y="801143"/>
            <a:ext cx="2581636" cy="685076"/>
          </a:xfrm>
          <a:prstGeom prst="rect">
            <a:avLst/>
          </a:prstGeom>
          <a:noFill/>
        </p:spPr>
      </p:pic>
      <p:sp>
        <p:nvSpPr>
          <p:cNvPr id="83973" name="矩形 26">
            <a:extLst>
              <a:ext uri="{FF2B5EF4-FFF2-40B4-BE49-F238E27FC236}">
                <a16:creationId xmlns:a16="http://schemas.microsoft.com/office/drawing/2014/main" id="{F763B735-A183-04C5-649A-8BA37134F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020888"/>
            <a:ext cx="5588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3300" b="1">
                <a:solidFill>
                  <a:schemeClr val="bg1"/>
                </a:solidFill>
                <a:latin typeface="標楷體" panose="03000509000000000000" pitchFamily="65" charset="-120"/>
              </a:rPr>
              <a:t>邀請加入中興生科大家庭 </a:t>
            </a:r>
          </a:p>
        </p:txBody>
      </p:sp>
      <p:sp>
        <p:nvSpPr>
          <p:cNvPr id="83974" name="矩形 10">
            <a:extLst>
              <a:ext uri="{FF2B5EF4-FFF2-40B4-BE49-F238E27FC236}">
                <a16:creationId xmlns:a16="http://schemas.microsoft.com/office/drawing/2014/main" id="{68719524-3753-ADE6-BB88-84A20C095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2776538"/>
            <a:ext cx="5588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bg1"/>
                </a:solidFill>
                <a:latin typeface="標楷體" panose="03000509000000000000" pitchFamily="65" charset="-120"/>
              </a:rPr>
              <a:t>喚起你的生科魂</a:t>
            </a:r>
            <a:r>
              <a:rPr lang="en-US" altLang="zh-TW" sz="4400" b="1">
                <a:solidFill>
                  <a:schemeClr val="bg1"/>
                </a:solidFill>
                <a:latin typeface="標楷體" panose="03000509000000000000" pitchFamily="65" charset="-120"/>
              </a:rPr>
              <a:t>!!!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4E1596C-2DCC-6E82-8EDD-F0C2B52DC087}"/>
              </a:ext>
            </a:extLst>
          </p:cNvPr>
          <p:cNvSpPr/>
          <p:nvPr/>
        </p:nvSpPr>
        <p:spPr>
          <a:xfrm>
            <a:off x="-14288" y="4378325"/>
            <a:ext cx="9144001" cy="2479675"/>
          </a:xfrm>
          <a:prstGeom prst="rect">
            <a:avLst/>
          </a:prstGeom>
          <a:solidFill>
            <a:srgbClr val="EEE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>
              <a:latin typeface="標楷體" panose="03000509000000000000" pitchFamily="65" charset="-120"/>
            </a:endParaRPr>
          </a:p>
        </p:txBody>
      </p:sp>
      <p:grpSp>
        <p:nvGrpSpPr>
          <p:cNvPr id="83976" name="群組 2">
            <a:extLst>
              <a:ext uri="{FF2B5EF4-FFF2-40B4-BE49-F238E27FC236}">
                <a16:creationId xmlns:a16="http://schemas.microsoft.com/office/drawing/2014/main" id="{24E4DB85-F775-10CF-3733-A7F8E012B49B}"/>
              </a:ext>
            </a:extLst>
          </p:cNvPr>
          <p:cNvGrpSpPr>
            <a:grpSpLocks/>
          </p:cNvGrpSpPr>
          <p:nvPr/>
        </p:nvGrpSpPr>
        <p:grpSpPr bwMode="auto">
          <a:xfrm>
            <a:off x="6259513" y="4545013"/>
            <a:ext cx="2628900" cy="1533525"/>
            <a:chOff x="6242343" y="4456620"/>
            <a:chExt cx="2628981" cy="1533314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DBDE7B05-F1E6-C827-01DA-8ED588099B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0188" r="63490"/>
            <a:stretch/>
          </p:blipFill>
          <p:spPr>
            <a:xfrm>
              <a:off x="6242343" y="4474565"/>
              <a:ext cx="1221813" cy="1515369"/>
            </a:xfrm>
            <a:prstGeom prst="rect">
              <a:avLst/>
            </a:prstGeom>
            <a:effectLst>
              <a:softEdge rad="12700"/>
            </a:effectLst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A6B5BFF1-4F18-683B-4FA4-66769C4D1A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3850" t="9125"/>
            <a:stretch/>
          </p:blipFill>
          <p:spPr>
            <a:xfrm>
              <a:off x="7661573" y="4456620"/>
              <a:ext cx="1209751" cy="1533314"/>
            </a:xfrm>
            <a:prstGeom prst="rect">
              <a:avLst/>
            </a:prstGeom>
            <a:effectLst>
              <a:softEdge rad="12700"/>
            </a:effectLst>
          </p:spPr>
        </p:pic>
      </p:grpSp>
      <p:sp>
        <p:nvSpPr>
          <p:cNvPr id="83977" name="矩形 16">
            <a:extLst>
              <a:ext uri="{FF2B5EF4-FFF2-40B4-BE49-F238E27FC236}">
                <a16:creationId xmlns:a16="http://schemas.microsoft.com/office/drawing/2014/main" id="{B0634C23-0DDF-B51B-27BF-E078E6D6D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200" y="6207125"/>
            <a:ext cx="411321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900" b="1">
                <a:solidFill>
                  <a:srgbClr val="594D35"/>
                </a:solidFill>
              </a:rPr>
              <a:t>掃描</a:t>
            </a:r>
            <a:r>
              <a:rPr lang="en-US" altLang="zh-TW" sz="1900" b="1">
                <a:solidFill>
                  <a:srgbClr val="594D35"/>
                </a:solidFill>
              </a:rPr>
              <a:t>QR code</a:t>
            </a:r>
            <a:r>
              <a:rPr lang="zh-TW" altLang="en-US" sz="1900" b="1">
                <a:solidFill>
                  <a:srgbClr val="594D35"/>
                </a:solidFill>
              </a:rPr>
              <a:t>了解更多</a:t>
            </a:r>
          </a:p>
        </p:txBody>
      </p:sp>
      <p:pic>
        <p:nvPicPr>
          <p:cNvPr id="83978" name="Picture 14">
            <a:extLst>
              <a:ext uri="{FF2B5EF4-FFF2-40B4-BE49-F238E27FC236}">
                <a16:creationId xmlns:a16="http://schemas.microsoft.com/office/drawing/2014/main" id="{21F651BF-8B4D-8C4A-A6B9-4BEA3ED0B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4545013"/>
            <a:ext cx="52197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793A6C-223A-F73C-0DAC-B150CCF95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940CC6D-C285-A5BE-CABA-FABC56A78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534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ogo.nchu.edu.tw/2020basic/PNG/03-1.png"/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4295" y="1111049"/>
            <a:ext cx="1607156" cy="42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716;p62"/>
          <p:cNvSpPr txBox="1">
            <a:spLocks/>
          </p:cNvSpPr>
          <p:nvPr/>
        </p:nvSpPr>
        <p:spPr>
          <a:xfrm>
            <a:off x="460866" y="1080639"/>
            <a:ext cx="3347989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>
              <a:buClr>
                <a:srgbClr val="1A2A35"/>
              </a:buClr>
            </a:pPr>
            <a:r>
              <a:rPr lang="zh-TW" altLang="en-US" sz="3200" b="1" kern="0" dirty="0">
                <a:solidFill>
                  <a:srgbClr val="1A2A35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辦學成效 </a:t>
            </a:r>
            <a:r>
              <a:rPr lang="en-US" altLang="zh-TW" sz="3200" b="1" kern="0" dirty="0">
                <a:solidFill>
                  <a:srgbClr val="1A2A35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endParaRPr lang="zh-TW" altLang="en-US" sz="3200" b="1" kern="0" dirty="0">
              <a:solidFill>
                <a:srgbClr val="1A2A35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580395"/>
            <a:ext cx="3581400" cy="18000"/>
          </a:xfrm>
          <a:prstGeom prst="rect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zh-TW" altLang="en-US" sz="1400" kern="0">
              <a:solidFill>
                <a:srgbClr val="FFFF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BFFECC4-BCE7-4420-8DE9-FCFA5BF10B69}"/>
              </a:ext>
            </a:extLst>
          </p:cNvPr>
          <p:cNvSpPr txBox="1"/>
          <p:nvPr/>
        </p:nvSpPr>
        <p:spPr>
          <a:xfrm>
            <a:off x="170863" y="1853055"/>
            <a:ext cx="4218650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altLang="zh-TW" b="1" kern="0" dirty="0">
                <a:solidFill>
                  <a:srgbClr val="FF993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1.</a:t>
            </a:r>
            <a:r>
              <a:rPr lang="zh-TW" altLang="en-US" b="1" kern="0" dirty="0">
                <a:solidFill>
                  <a:srgbClr val="FF993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世界大學排名，校務評鑑成績優異</a:t>
            </a:r>
            <a:endParaRPr lang="en-US" altLang="zh-TW" sz="2400" b="1" kern="0" dirty="0">
              <a:solidFill>
                <a:srgbClr val="FF9933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Arial"/>
            </a:endParaRPr>
          </a:p>
          <a:p>
            <a:pPr>
              <a:spcBef>
                <a:spcPts val="600"/>
              </a:spcBef>
              <a:buClr>
                <a:srgbClr val="000000"/>
              </a:buClr>
            </a:pPr>
            <a:r>
              <a:rPr lang="zh-TW" alt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■ </a:t>
            </a:r>
            <a:r>
              <a:rPr lang="zh-TW" alt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TW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QS Ranking</a:t>
            </a:r>
            <a:r>
              <a:rPr lang="zh-TW" alt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：本 校 排 名 全 球 第 </a:t>
            </a:r>
            <a:r>
              <a:rPr lang="en-US" altLang="zh-TW" sz="1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651-700</a:t>
            </a:r>
            <a:r>
              <a:rPr lang="en-US" altLang="zh-TW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 </a:t>
            </a:r>
            <a:r>
              <a:rPr lang="zh-TW" alt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名，亞洲排名</a:t>
            </a:r>
            <a:r>
              <a:rPr lang="zh-TW" altLang="en-US" sz="1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第 </a:t>
            </a:r>
            <a:r>
              <a:rPr lang="en-US" altLang="zh-TW" sz="1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116 </a:t>
            </a:r>
            <a:r>
              <a:rPr lang="zh-TW" alt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名。學科領域排名中，表現傑出。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306EDAF-027C-4E9C-ADFF-4371C163B846}"/>
              </a:ext>
            </a:extLst>
          </p:cNvPr>
          <p:cNvSpPr txBox="1"/>
          <p:nvPr/>
        </p:nvSpPr>
        <p:spPr>
          <a:xfrm>
            <a:off x="170863" y="3051323"/>
            <a:ext cx="4697049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altLang="zh-TW" b="1" kern="0" dirty="0">
                <a:solidFill>
                  <a:srgbClr val="FF993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2. </a:t>
            </a:r>
            <a:r>
              <a:rPr lang="zh-TW" altLang="en-US" b="1" kern="0" dirty="0">
                <a:solidFill>
                  <a:srgbClr val="FF993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學生素質佳，企業最愛</a:t>
            </a:r>
          </a:p>
          <a:p>
            <a:pPr>
              <a:buClr>
                <a:srgbClr val="000000"/>
              </a:buClr>
            </a:pPr>
            <a:r>
              <a:rPr lang="zh-TW" alt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■ </a:t>
            </a:r>
            <a:r>
              <a:rPr lang="en-US" altLang="zh-TW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《</a:t>
            </a:r>
            <a:r>
              <a:rPr lang="zh-TW" alt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遠見</a:t>
            </a:r>
            <a:r>
              <a:rPr lang="en-US" altLang="zh-TW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》2022 </a:t>
            </a:r>
            <a:r>
              <a:rPr lang="zh-TW" alt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年「臺灣最佳大學排行榜」，本校在「綜合大學」排名第 </a:t>
            </a:r>
            <a:r>
              <a:rPr lang="en-US" altLang="zh-TW" sz="1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9</a:t>
            </a:r>
            <a:r>
              <a:rPr lang="zh-TW" alt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，「學術成就」排名第 </a:t>
            </a:r>
            <a:r>
              <a:rPr lang="en-US" altLang="zh-TW" sz="1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12</a:t>
            </a:r>
            <a:r>
              <a:rPr lang="zh-TW" alt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，「教學表現」排名第 </a:t>
            </a:r>
            <a:r>
              <a:rPr lang="en-US" altLang="zh-TW" sz="1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11</a:t>
            </a:r>
            <a:r>
              <a:rPr lang="zh-TW" alt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，「產學合作」排名第 </a:t>
            </a:r>
            <a:r>
              <a:rPr lang="en-US" altLang="zh-TW" sz="1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16</a:t>
            </a:r>
            <a:endParaRPr lang="zh-TW" altLang="en-US" sz="1400" b="1" kern="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zh-TW" alt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■</a:t>
            </a:r>
            <a:r>
              <a:rPr lang="en-US" altLang="zh-TW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《Cheers》</a:t>
            </a:r>
            <a:r>
              <a:rPr lang="zh-TW" alt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雜誌「</a:t>
            </a:r>
            <a:r>
              <a:rPr lang="en-US" altLang="zh-TW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2022 </a:t>
            </a:r>
            <a:r>
              <a:rPr lang="zh-TW" alt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企業最愛碩士生調查」本校名列全國第 </a:t>
            </a:r>
            <a:r>
              <a:rPr lang="en-US" altLang="zh-TW" sz="1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12</a:t>
            </a:r>
            <a:endParaRPr lang="zh-TW" altLang="en-US" sz="1400" b="1" kern="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0561A3B8-71BB-56F6-CCD0-5E696FA8C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6031" y="2138718"/>
            <a:ext cx="4167106" cy="277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4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ogo.nchu.edu.tw/2020basic/PNG/03-1.png"/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4295" y="1111049"/>
            <a:ext cx="1607156" cy="42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716;p62"/>
          <p:cNvSpPr txBox="1">
            <a:spLocks/>
          </p:cNvSpPr>
          <p:nvPr/>
        </p:nvSpPr>
        <p:spPr>
          <a:xfrm>
            <a:off x="460866" y="1080639"/>
            <a:ext cx="3347989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>
              <a:buClr>
                <a:srgbClr val="1A2A35"/>
              </a:buClr>
            </a:pPr>
            <a:r>
              <a:rPr lang="zh-TW" altLang="en-US" sz="3200" b="1" kern="0" dirty="0">
                <a:solidFill>
                  <a:srgbClr val="1A2A35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辦學成效 </a:t>
            </a:r>
            <a:r>
              <a:rPr lang="en-US" altLang="zh-TW" sz="3200" b="1" kern="0" dirty="0">
                <a:solidFill>
                  <a:srgbClr val="1A2A35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endParaRPr lang="zh-TW" altLang="en-US" sz="3200" b="1" kern="0" dirty="0">
              <a:solidFill>
                <a:srgbClr val="1A2A35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580395"/>
            <a:ext cx="3581400" cy="18000"/>
          </a:xfrm>
          <a:prstGeom prst="rect">
            <a:avLst/>
          </a:prstGeom>
          <a:solidFill>
            <a:srgbClr val="C1A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zh-TW" altLang="en-US" sz="1400" kern="0">
              <a:solidFill>
                <a:srgbClr val="FFFF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BFFECC4-BCE7-4420-8DE9-FCFA5BF10B69}"/>
              </a:ext>
            </a:extLst>
          </p:cNvPr>
          <p:cNvSpPr txBox="1"/>
          <p:nvPr/>
        </p:nvSpPr>
        <p:spPr>
          <a:xfrm>
            <a:off x="62680" y="4149580"/>
            <a:ext cx="905863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altLang="zh-TW" b="1" kern="0" dirty="0">
                <a:solidFill>
                  <a:srgbClr val="FF993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10.</a:t>
            </a:r>
            <a:r>
              <a:rPr lang="zh-TW" altLang="en-US" b="1" kern="0" dirty="0">
                <a:solidFill>
                  <a:srgbClr val="FF993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推動教學創新，提升教學品質</a:t>
            </a:r>
            <a:endParaRPr lang="en-US" altLang="zh-TW" b="1" kern="0" dirty="0">
              <a:solidFill>
                <a:srgbClr val="FF9933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Arial"/>
            </a:endParaRPr>
          </a:p>
          <a:p>
            <a:pPr>
              <a:spcBef>
                <a:spcPts val="600"/>
              </a:spcBef>
              <a:buClr>
                <a:srgbClr val="000000"/>
              </a:buClr>
            </a:pPr>
            <a:r>
              <a:rPr lang="zh-TW" alt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■ </a:t>
            </a:r>
            <a:r>
              <a:rPr lang="zh-TW" altLang="en-US" sz="1400" b="1" kern="0" dirty="0">
                <a:solidFill>
                  <a:srgbClr val="0099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針對問題導向學習課程、總整課程、嵌入式深碗課程、數位學習課程（含磨課師、開放式課程、翻轉教室、科技融入）進行創新教學補助</a:t>
            </a:r>
            <a:r>
              <a:rPr lang="zh-TW" alt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。</a:t>
            </a:r>
          </a:p>
          <a:p>
            <a:pPr>
              <a:spcBef>
                <a:spcPts val="600"/>
              </a:spcBef>
              <a:buClr>
                <a:srgbClr val="000000"/>
              </a:buClr>
            </a:pPr>
            <a:r>
              <a:rPr lang="zh-TW" alt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■引入「</a:t>
            </a:r>
            <a:r>
              <a:rPr lang="zh-TW" altLang="en-US" sz="1400" b="1" kern="0" dirty="0">
                <a:solidFill>
                  <a:srgbClr val="0099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全英語授課技巧培訓課程</a:t>
            </a:r>
            <a:r>
              <a:rPr lang="zh-TW" alt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」資源，共同參與全英語授課之教學專業發展培訓。</a:t>
            </a:r>
            <a:endParaRPr lang="en-US" altLang="zh-TW" sz="1400" kern="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BD8B9F9-5F7F-4348-B014-481B1A39EBD2}"/>
              </a:ext>
            </a:extLst>
          </p:cNvPr>
          <p:cNvSpPr txBox="1"/>
          <p:nvPr/>
        </p:nvSpPr>
        <p:spPr>
          <a:xfrm>
            <a:off x="116007" y="1722090"/>
            <a:ext cx="63044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altLang="zh-TW" b="1" kern="0" dirty="0">
                <a:solidFill>
                  <a:srgbClr val="FF993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3.</a:t>
            </a:r>
            <a:r>
              <a:rPr lang="zh-TW" altLang="en-US" b="1" kern="0" dirty="0">
                <a:solidFill>
                  <a:srgbClr val="FF993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執行高教深耕計畫成效深獲教育部肯定 </a:t>
            </a:r>
            <a:endParaRPr lang="en-US" altLang="zh-TW" b="1" kern="0" dirty="0">
              <a:solidFill>
                <a:srgbClr val="FF9933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zh-TW" alt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■ </a:t>
            </a:r>
            <a:r>
              <a:rPr lang="zh-TW" alt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興大研究、教學、善盡大學社會責任各方面，均獲教育部肯定，自 </a:t>
            </a:r>
            <a:r>
              <a:rPr lang="en-US" altLang="zh-TW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109 </a:t>
            </a:r>
            <a:r>
              <a:rPr lang="zh-TW" alt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年起提升至全國排名第 </a:t>
            </a:r>
            <a:r>
              <a:rPr lang="en-US" altLang="zh-TW" b="1" kern="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5</a:t>
            </a:r>
            <a:r>
              <a:rPr lang="zh-TW" alt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。</a:t>
            </a:r>
            <a:endParaRPr lang="zh-TW" altLang="en-US" sz="1400" kern="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2661C9B-031E-4CDB-BD61-F8C23DA4FE7B}"/>
              </a:ext>
            </a:extLst>
          </p:cNvPr>
          <p:cNvSpPr txBox="1"/>
          <p:nvPr/>
        </p:nvSpPr>
        <p:spPr>
          <a:xfrm>
            <a:off x="99792" y="2705002"/>
            <a:ext cx="6209655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altLang="zh-TW" b="1" kern="0" dirty="0">
                <a:solidFill>
                  <a:srgbClr val="FF993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4. </a:t>
            </a:r>
            <a:r>
              <a:rPr lang="zh-TW" altLang="en-US" b="1" kern="0" dirty="0">
                <a:solidFill>
                  <a:srgbClr val="FF993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頂大結盟、跨校合作 學生獲益更多 </a:t>
            </a:r>
            <a:endParaRPr lang="en-US" altLang="zh-TW" b="1" kern="0" dirty="0">
              <a:solidFill>
                <a:srgbClr val="FF9933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zh-TW" alt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■</a:t>
            </a:r>
            <a:r>
              <a:rPr lang="zh-TW" alt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 與成大、中山、中正組成「</a:t>
            </a:r>
            <a:r>
              <a:rPr lang="zh-TW" altLang="en-US" sz="1400" b="1" kern="0" dirty="0">
                <a:solidFill>
                  <a:srgbClr val="0099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臺灣綜合大學系統 </a:t>
            </a:r>
            <a:r>
              <a:rPr lang="zh-TW" altLang="en-US" sz="1400" kern="0" dirty="0">
                <a:solidFill>
                  <a:srgbClr val="0099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」</a:t>
            </a:r>
            <a:r>
              <a:rPr lang="zh-TW" altLang="en-US" sz="1400" b="1" kern="0" dirty="0">
                <a:solidFill>
                  <a:srgbClr val="0099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共享教學資源， 推動學生校際選課，提昇學生多元化選擇</a:t>
            </a:r>
            <a:r>
              <a:rPr lang="zh-TW" alt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。</a:t>
            </a:r>
            <a:endParaRPr lang="en-US" altLang="zh-TW" sz="1400" kern="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zh-TW" alt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 </a:t>
            </a:r>
            <a:r>
              <a:rPr lang="zh-TW" alt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■ </a:t>
            </a:r>
            <a:r>
              <a:rPr lang="zh-TW" alt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本校與</a:t>
            </a:r>
            <a:r>
              <a:rPr lang="en-US" altLang="zh-TW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15</a:t>
            </a:r>
            <a:r>
              <a:rPr lang="zh-TW" alt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校組成</a:t>
            </a:r>
            <a:r>
              <a:rPr lang="zh-TW" altLang="en-US" sz="1400" b="1" kern="0" dirty="0">
                <a:solidFill>
                  <a:srgbClr val="0099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「臺灣國立大學系統 </a:t>
            </a:r>
            <a:r>
              <a:rPr lang="en-US" altLang="zh-TW" sz="1400" b="1" kern="0" dirty="0">
                <a:solidFill>
                  <a:srgbClr val="0099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(NUST)</a:t>
            </a:r>
            <a:r>
              <a:rPr lang="zh-TW" alt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」，為國內最大跨界跨域平台，推動校際整合，共享教研資源，</a:t>
            </a:r>
            <a:r>
              <a:rPr lang="zh-TW" altLang="en-US" sz="1400" b="1" kern="0" dirty="0">
                <a:solidFill>
                  <a:srgbClr val="0099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提升教育品質、學術水準與社會服務</a:t>
            </a:r>
            <a:r>
              <a:rPr lang="zh-TW" altLang="en-US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。</a:t>
            </a:r>
            <a:endParaRPr lang="en-US" altLang="zh-TW" sz="1400" kern="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6A673C3-E6BE-FE9F-8F9F-399BBC4E5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857" y="1566067"/>
            <a:ext cx="2683464" cy="26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5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716;p62"/>
          <p:cNvSpPr txBox="1">
            <a:spLocks/>
          </p:cNvSpPr>
          <p:nvPr/>
        </p:nvSpPr>
        <p:spPr>
          <a:xfrm>
            <a:off x="688419" y="2178313"/>
            <a:ext cx="5172631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>
              <a:buClr>
                <a:prstClr val="black"/>
              </a:buClr>
            </a:pPr>
            <a:r>
              <a:rPr lang="zh-TW" altLang="en-US" sz="4800" b="1" kern="0" dirty="0">
                <a:solidFill>
                  <a:prstClr val="black"/>
                </a:solidFill>
                <a:latin typeface="+mn-lt"/>
                <a:ea typeface="標楷體" panose="03000509000000000000" pitchFamily="65" charset="-120"/>
              </a:rPr>
              <a:t>生科院唯一</a:t>
            </a:r>
          </a:p>
          <a:p>
            <a:pPr>
              <a:buClr>
                <a:prstClr val="black"/>
              </a:buClr>
            </a:pPr>
            <a:r>
              <a:rPr lang="zh-TW" altLang="en-US" sz="4800" b="1" kern="0" dirty="0">
                <a:solidFill>
                  <a:srgbClr val="C1AA65"/>
                </a:solidFill>
                <a:latin typeface="+mn-lt"/>
                <a:ea typeface="標楷體" panose="03000509000000000000" pitchFamily="65" charset="-120"/>
              </a:rPr>
              <a:t>大學部</a:t>
            </a:r>
            <a:r>
              <a:rPr lang="en-US" altLang="zh-TW" sz="4800" b="1" kern="0" dirty="0">
                <a:solidFill>
                  <a:srgbClr val="C1AA65"/>
                </a:solidFill>
                <a:latin typeface="+mn-lt"/>
                <a:ea typeface="標楷體" panose="03000509000000000000" pitchFamily="65" charset="-120"/>
              </a:rPr>
              <a:t>-</a:t>
            </a:r>
            <a:r>
              <a:rPr lang="zh-TW" altLang="en-US" sz="4800" b="1" kern="0" dirty="0">
                <a:solidFill>
                  <a:srgbClr val="C1AA65"/>
                </a:solidFill>
                <a:latin typeface="+mn-lt"/>
                <a:ea typeface="標楷體" panose="03000509000000000000" pitchFamily="65" charset="-120"/>
              </a:rPr>
              <a:t>生科系</a:t>
            </a:r>
          </a:p>
        </p:txBody>
      </p:sp>
      <p:sp>
        <p:nvSpPr>
          <p:cNvPr id="15" name="矩形 14"/>
          <p:cNvSpPr/>
          <p:nvPr/>
        </p:nvSpPr>
        <p:spPr>
          <a:xfrm>
            <a:off x="694211" y="3244876"/>
            <a:ext cx="4176000" cy="36000"/>
          </a:xfrm>
          <a:prstGeom prst="rect">
            <a:avLst/>
          </a:prstGeom>
          <a:solidFill>
            <a:srgbClr val="C1AA65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zh-TW" altLang="en-US" kern="0">
              <a:solidFill>
                <a:prstClr val="white"/>
              </a:solidFill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88420" y="3360065"/>
            <a:ext cx="41817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b="1" spc="-150" dirty="0">
                <a:ea typeface="標楷體" panose="03000509000000000000" pitchFamily="65" charset="-120"/>
              </a:rPr>
              <a:t>因應現代生技的潮流，自民國</a:t>
            </a:r>
            <a:r>
              <a:rPr lang="en-US" altLang="zh-TW" sz="1600" b="1" spc="-150" dirty="0">
                <a:ea typeface="標楷體" panose="03000509000000000000" pitchFamily="65" charset="-120"/>
              </a:rPr>
              <a:t>91</a:t>
            </a:r>
            <a:r>
              <a:rPr lang="zh-TW" altLang="en-US" sz="1600" b="1" spc="-150" dirty="0">
                <a:ea typeface="標楷體" panose="03000509000000000000" pitchFamily="65" charset="-120"/>
              </a:rPr>
              <a:t>年起將隸屬生命科學院的</a:t>
            </a:r>
            <a:r>
              <a:rPr lang="zh-TW" altLang="en-US" sz="1600" b="1" u="sng" spc="-150" dirty="0">
                <a:solidFill>
                  <a:srgbClr val="FF0000"/>
                </a:solidFill>
                <a:ea typeface="標楷體" panose="03000509000000000000" pitchFamily="65" charset="-120"/>
              </a:rPr>
              <a:t>植物學系</a:t>
            </a:r>
            <a:r>
              <a:rPr lang="en-US" altLang="zh-TW" sz="1600" b="1" u="sng" spc="-150" dirty="0">
                <a:solidFill>
                  <a:srgbClr val="FF0000"/>
                </a:solidFill>
                <a:ea typeface="標楷體" panose="03000509000000000000" pitchFamily="65" charset="-120"/>
              </a:rPr>
              <a:t>(</a:t>
            </a:r>
            <a:r>
              <a:rPr lang="zh-TW" altLang="en-US" sz="1600" b="1" u="sng" spc="-150" dirty="0">
                <a:solidFill>
                  <a:srgbClr val="FF0000"/>
                </a:solidFill>
                <a:ea typeface="標楷體" panose="03000509000000000000" pitchFamily="65" charset="-120"/>
              </a:rPr>
              <a:t>成立於民國</a:t>
            </a:r>
            <a:r>
              <a:rPr lang="en-US" altLang="zh-TW" sz="1600" b="1" u="sng" spc="-150" dirty="0">
                <a:solidFill>
                  <a:srgbClr val="FF0000"/>
                </a:solidFill>
                <a:ea typeface="標楷體" panose="03000509000000000000" pitchFamily="65" charset="-120"/>
              </a:rPr>
              <a:t>45</a:t>
            </a:r>
            <a:r>
              <a:rPr lang="zh-TW" altLang="en-US" sz="1600" b="1" u="sng" spc="-150" dirty="0">
                <a:solidFill>
                  <a:srgbClr val="FF0000"/>
                </a:solidFill>
                <a:ea typeface="標楷體" panose="03000509000000000000" pitchFamily="65" charset="-120"/>
              </a:rPr>
              <a:t>年</a:t>
            </a:r>
            <a:r>
              <a:rPr lang="en-US" altLang="zh-TW" sz="1600" b="1" u="sng" spc="-150" dirty="0">
                <a:solidFill>
                  <a:srgbClr val="FF0000"/>
                </a:solidFill>
                <a:ea typeface="標楷體" panose="03000509000000000000" pitchFamily="65" charset="-120"/>
              </a:rPr>
              <a:t>)</a:t>
            </a:r>
            <a:r>
              <a:rPr lang="zh-TW" altLang="en-US" sz="1600" b="1" spc="-150" dirty="0">
                <a:ea typeface="標楷體" panose="03000509000000000000" pitchFamily="65" charset="-120"/>
              </a:rPr>
              <a:t>、</a:t>
            </a:r>
            <a:r>
              <a:rPr lang="zh-TW" altLang="en-US" sz="1600" b="1" u="sng" spc="-150" dirty="0">
                <a:solidFill>
                  <a:srgbClr val="FF0000"/>
                </a:solidFill>
                <a:ea typeface="標楷體" panose="03000509000000000000" pitchFamily="65" charset="-120"/>
              </a:rPr>
              <a:t>動物學系 </a:t>
            </a:r>
            <a:r>
              <a:rPr lang="en-US" altLang="zh-TW" sz="1600" b="1" u="sng" spc="-150" dirty="0">
                <a:solidFill>
                  <a:srgbClr val="FF0000"/>
                </a:solidFill>
                <a:ea typeface="標楷體" panose="03000509000000000000" pitchFamily="65" charset="-120"/>
              </a:rPr>
              <a:t>(</a:t>
            </a:r>
            <a:r>
              <a:rPr lang="zh-TW" altLang="en-US" sz="1600" b="1" u="sng" spc="-150" dirty="0">
                <a:solidFill>
                  <a:srgbClr val="FF0000"/>
                </a:solidFill>
                <a:ea typeface="標楷體" panose="03000509000000000000" pitchFamily="65" charset="-120"/>
              </a:rPr>
              <a:t>成立於民國</a:t>
            </a:r>
            <a:r>
              <a:rPr lang="en-US" altLang="zh-TW" sz="1600" b="1" u="sng" spc="-150" dirty="0">
                <a:solidFill>
                  <a:srgbClr val="FF0000"/>
                </a:solidFill>
                <a:ea typeface="標楷體" panose="03000509000000000000" pitchFamily="65" charset="-120"/>
              </a:rPr>
              <a:t>83</a:t>
            </a:r>
            <a:r>
              <a:rPr lang="zh-TW" altLang="en-US" sz="1600" b="1" u="sng" spc="-150" dirty="0">
                <a:solidFill>
                  <a:srgbClr val="FF0000"/>
                </a:solidFill>
                <a:ea typeface="標楷體" panose="03000509000000000000" pitchFamily="65" charset="-120"/>
              </a:rPr>
              <a:t>年</a:t>
            </a:r>
            <a:r>
              <a:rPr lang="en-US" altLang="zh-TW" sz="1600" b="1" u="sng" spc="-150" dirty="0">
                <a:solidFill>
                  <a:srgbClr val="FF0000"/>
                </a:solidFill>
                <a:ea typeface="標楷體" panose="03000509000000000000" pitchFamily="65" charset="-120"/>
              </a:rPr>
              <a:t>)</a:t>
            </a:r>
            <a:r>
              <a:rPr lang="zh-TW" altLang="en-US" sz="1600" b="1" spc="-150" dirty="0">
                <a:ea typeface="標楷體" panose="03000509000000000000" pitchFamily="65" charset="-120"/>
              </a:rPr>
              <a:t>成功地整合成 現今的</a:t>
            </a:r>
            <a:r>
              <a:rPr lang="en-US" altLang="zh-TW" sz="1600" b="1" spc="-150" dirty="0">
                <a:ea typeface="標楷體" panose="03000509000000000000" pitchFamily="65" charset="-120"/>
              </a:rPr>
              <a:t>『</a:t>
            </a:r>
            <a:r>
              <a:rPr lang="zh-TW" altLang="en-US" sz="1600" b="1" spc="-150" dirty="0">
                <a:ea typeface="標楷體" panose="03000509000000000000" pitchFamily="65" charset="-120"/>
              </a:rPr>
              <a:t>生命科學系所</a:t>
            </a:r>
            <a:r>
              <a:rPr lang="en-US" altLang="zh-TW" sz="1600" b="1" spc="-150" dirty="0">
                <a:ea typeface="標楷體" panose="03000509000000000000" pitchFamily="65" charset="-120"/>
              </a:rPr>
              <a:t>』</a:t>
            </a:r>
            <a:r>
              <a:rPr lang="zh-TW" altLang="en-US" sz="1600" b="1" spc="-150" dirty="0">
                <a:ea typeface="標楷體" panose="03000509000000000000" pitchFamily="65" charset="-120"/>
              </a:rPr>
              <a:t>積極 打造優質的學風與研究環境，成為國家孕育新世代生命科學專業 菁英的搖籃。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4068972" y="990600"/>
            <a:ext cx="5289232" cy="5690122"/>
            <a:chOff x="5986672" y="1009113"/>
            <a:chExt cx="5334000" cy="5738283"/>
          </a:xfrm>
        </p:grpSpPr>
        <p:graphicFrame>
          <p:nvGraphicFramePr>
            <p:cNvPr id="2" name="資料庫圖表 1"/>
            <p:cNvGraphicFramePr/>
            <p:nvPr>
              <p:extLst>
                <p:ext uri="{D42A27DB-BD31-4B8C-83A1-F6EECF244321}">
                  <p14:modId xmlns:p14="http://schemas.microsoft.com/office/powerpoint/2010/main" val="1476914696"/>
                </p:ext>
              </p:extLst>
            </p:nvPr>
          </p:nvGraphicFramePr>
          <p:xfrm>
            <a:off x="5986672" y="1009113"/>
            <a:ext cx="5334000" cy="374123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aphicFrame>
          <p:nvGraphicFramePr>
            <p:cNvPr id="3" name="資料庫圖表 2"/>
            <p:cNvGraphicFramePr/>
            <p:nvPr>
              <p:extLst>
                <p:ext uri="{D42A27DB-BD31-4B8C-83A1-F6EECF244321}">
                  <p14:modId xmlns:p14="http://schemas.microsoft.com/office/powerpoint/2010/main" val="2086716760"/>
                </p:ext>
              </p:extLst>
            </p:nvPr>
          </p:nvGraphicFramePr>
          <p:xfrm>
            <a:off x="6481164" y="3850718"/>
            <a:ext cx="4345017" cy="289667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</p:grpSp>
      <p:pic>
        <p:nvPicPr>
          <p:cNvPr id="20" name="Picture 2" descr="https://logo.nchu.edu.tw/2020basic/PNG/03-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60" y="405567"/>
            <a:ext cx="2034933" cy="5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81" y="380540"/>
            <a:ext cx="640079" cy="6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2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716;p62"/>
          <p:cNvSpPr txBox="1">
            <a:spLocks/>
          </p:cNvSpPr>
          <p:nvPr/>
        </p:nvSpPr>
        <p:spPr>
          <a:xfrm>
            <a:off x="337987" y="1757082"/>
            <a:ext cx="8121023" cy="5100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>
              <a:buClr>
                <a:prstClr val="black"/>
              </a:buClr>
            </a:pPr>
            <a:r>
              <a:rPr lang="zh-TW" altLang="en-US" sz="1800" b="1" spc="-150" dirty="0">
                <a:latin typeface="+mn-lt"/>
                <a:ea typeface="標楷體" panose="03000509000000000000" pitchFamily="65" charset="-120"/>
              </a:rPr>
              <a:t>生命科學是以動物、植物及微生物等材料進行基礎及應用科學的探討。本系之教學及研究涵蓋三個學群：</a:t>
            </a:r>
            <a:endParaRPr lang="en-US" altLang="zh-TW" sz="1800" b="1" spc="-150" dirty="0">
              <a:latin typeface="+mn-lt"/>
              <a:ea typeface="標楷體" panose="03000509000000000000" pitchFamily="65" charset="-120"/>
            </a:endParaRPr>
          </a:p>
          <a:p>
            <a:pPr>
              <a:buClr>
                <a:prstClr val="black"/>
              </a:buClr>
            </a:pPr>
            <a:endParaRPr lang="en-US" altLang="zh-TW" sz="1200" b="1" kern="0" dirty="0">
              <a:solidFill>
                <a:prstClr val="black"/>
              </a:solidFill>
              <a:latin typeface="+mn-lt"/>
              <a:ea typeface="標楷體" panose="03000509000000000000" pitchFamily="65" charset="-120"/>
            </a:endParaRPr>
          </a:p>
          <a:p>
            <a:pPr>
              <a:buClr>
                <a:prstClr val="black"/>
              </a:buClr>
            </a:pPr>
            <a:r>
              <a:rPr lang="zh-TW" altLang="en-US" sz="4000" b="1" kern="0" dirty="0">
                <a:solidFill>
                  <a:srgbClr val="C1AA65"/>
                </a:solidFill>
                <a:latin typeface="+mn-lt"/>
                <a:ea typeface="標楷體" panose="03000509000000000000" pitchFamily="65" charset="-120"/>
              </a:rPr>
              <a:t>生物多樣性學群</a:t>
            </a:r>
            <a:r>
              <a:rPr lang="en-US" altLang="zh-TW" sz="1800" b="1" dirty="0">
                <a:solidFill>
                  <a:srgbClr val="C1AA65"/>
                </a:solidFill>
                <a:latin typeface="+mn-lt"/>
                <a:ea typeface="標楷體" panose="03000509000000000000" pitchFamily="65" charset="-120"/>
                <a:cs typeface="Noto Sans CJK JP Medium"/>
              </a:rPr>
              <a:t>(</a:t>
            </a:r>
            <a:r>
              <a:rPr lang="zh-TW" altLang="en-US" sz="1800" b="1" dirty="0">
                <a:solidFill>
                  <a:srgbClr val="C1AA65"/>
                </a:solidFill>
                <a:latin typeface="+mn-lt"/>
                <a:ea typeface="標楷體" panose="03000509000000000000" pitchFamily="65" charset="-120"/>
                <a:cs typeface="Noto Sans CJK JP Medium"/>
              </a:rPr>
              <a:t>專任教師</a:t>
            </a:r>
            <a:r>
              <a:rPr lang="en-US" altLang="zh-TW" sz="1800" b="1" dirty="0">
                <a:solidFill>
                  <a:srgbClr val="C1AA65"/>
                </a:solidFill>
                <a:latin typeface="+mn-lt"/>
                <a:ea typeface="標楷體" panose="03000509000000000000" pitchFamily="65" charset="-120"/>
                <a:cs typeface="Noto Sans CJK JP Medium"/>
              </a:rPr>
              <a:t>9</a:t>
            </a:r>
            <a:r>
              <a:rPr lang="zh-TW" altLang="en-US" sz="1800" b="1" dirty="0">
                <a:solidFill>
                  <a:srgbClr val="C1AA65"/>
                </a:solidFill>
                <a:latin typeface="+mn-lt"/>
                <a:ea typeface="標楷體" panose="03000509000000000000" pitchFamily="65" charset="-120"/>
                <a:cs typeface="Noto Sans CJK JP Medium"/>
              </a:rPr>
              <a:t>位</a:t>
            </a:r>
            <a:r>
              <a:rPr lang="en-US" altLang="zh-TW" sz="1800" b="1" dirty="0">
                <a:solidFill>
                  <a:srgbClr val="C1AA65"/>
                </a:solidFill>
                <a:latin typeface="+mn-lt"/>
                <a:ea typeface="標楷體" panose="03000509000000000000" pitchFamily="65" charset="-120"/>
                <a:cs typeface="Noto Sans CJK JP Medium"/>
              </a:rPr>
              <a:t>)</a:t>
            </a:r>
            <a:br>
              <a:rPr lang="en-US" altLang="zh-TW" sz="1800" b="1" dirty="0">
                <a:solidFill>
                  <a:srgbClr val="C1AA65"/>
                </a:solidFill>
                <a:latin typeface="+mn-lt"/>
                <a:ea typeface="標楷體" panose="03000509000000000000" pitchFamily="65" charset="-120"/>
                <a:cs typeface="Noto Sans CJK JP Medium"/>
              </a:rPr>
            </a:br>
            <a:r>
              <a:rPr lang="zh-TW" altLang="en-US" sz="1800" b="1" dirty="0">
                <a:solidFill>
                  <a:schemeClr val="tx1"/>
                </a:solidFill>
                <a:latin typeface="+mn-lt"/>
                <a:ea typeface="標楷體" panose="03000509000000000000" pitchFamily="65" charset="-120"/>
                <a:cs typeface="Noto Sans CJK JP Medium"/>
              </a:rPr>
              <a:t>演化遺傳學領域、系統</a:t>
            </a:r>
            <a:r>
              <a:rPr lang="zh-TW" altLang="en-US" sz="1800" b="1" spc="-10" dirty="0">
                <a:solidFill>
                  <a:schemeClr val="tx1"/>
                </a:solidFill>
                <a:latin typeface="+mn-lt"/>
                <a:ea typeface="標楷體" panose="03000509000000000000" pitchFamily="65" charset="-120"/>
                <a:cs typeface="Noto Sans CJK JP Medium"/>
              </a:rPr>
              <a:t>分</a:t>
            </a:r>
            <a:r>
              <a:rPr lang="zh-TW" altLang="en-US" sz="1800" b="1" dirty="0">
                <a:solidFill>
                  <a:schemeClr val="tx1"/>
                </a:solidFill>
                <a:latin typeface="+mn-lt"/>
                <a:ea typeface="標楷體" panose="03000509000000000000" pitchFamily="65" charset="-120"/>
                <a:cs typeface="Noto Sans CJK JP Medium"/>
              </a:rPr>
              <a:t>類學</a:t>
            </a:r>
            <a:r>
              <a:rPr lang="zh-TW" altLang="en-US" sz="1800" b="1" spc="-10" dirty="0">
                <a:solidFill>
                  <a:schemeClr val="tx1"/>
                </a:solidFill>
                <a:latin typeface="+mn-lt"/>
                <a:ea typeface="標楷體" panose="03000509000000000000" pitchFamily="65" charset="-120"/>
                <a:cs typeface="Noto Sans CJK JP Medium"/>
              </a:rPr>
              <a:t>領</a:t>
            </a:r>
            <a:r>
              <a:rPr lang="zh-TW" altLang="en-US" sz="1800" b="1" dirty="0">
                <a:solidFill>
                  <a:schemeClr val="tx1"/>
                </a:solidFill>
                <a:latin typeface="+mn-lt"/>
                <a:ea typeface="標楷體" panose="03000509000000000000" pitchFamily="65" charset="-120"/>
                <a:cs typeface="Noto Sans CJK JP Medium"/>
              </a:rPr>
              <a:t>域、</a:t>
            </a:r>
            <a:r>
              <a:rPr lang="zh-TW" altLang="en-US" sz="1800" b="1" spc="-10" dirty="0">
                <a:solidFill>
                  <a:schemeClr val="tx1"/>
                </a:solidFill>
                <a:latin typeface="+mn-lt"/>
                <a:ea typeface="標楷體" panose="03000509000000000000" pitchFamily="65" charset="-120"/>
                <a:cs typeface="Noto Sans CJK JP Medium"/>
              </a:rPr>
              <a:t>生</a:t>
            </a:r>
            <a:r>
              <a:rPr lang="zh-TW" altLang="en-US" sz="1800" b="1" dirty="0">
                <a:solidFill>
                  <a:schemeClr val="tx1"/>
                </a:solidFill>
                <a:latin typeface="+mn-lt"/>
                <a:ea typeface="標楷體" panose="03000509000000000000" pitchFamily="65" charset="-120"/>
                <a:cs typeface="Noto Sans CJK JP Medium"/>
              </a:rPr>
              <a:t>態學</a:t>
            </a:r>
            <a:r>
              <a:rPr lang="zh-TW" altLang="en-US" sz="1800" b="1" spc="-10" dirty="0">
                <a:solidFill>
                  <a:schemeClr val="tx1"/>
                </a:solidFill>
                <a:latin typeface="+mn-lt"/>
                <a:ea typeface="標楷體" panose="03000509000000000000" pitchFamily="65" charset="-120"/>
                <a:cs typeface="Noto Sans CJK JP Medium"/>
              </a:rPr>
              <a:t>領</a:t>
            </a:r>
            <a:r>
              <a:rPr lang="zh-TW" altLang="en-US" sz="1800" b="1" dirty="0">
                <a:solidFill>
                  <a:schemeClr val="tx1"/>
                </a:solidFill>
                <a:latin typeface="+mn-lt"/>
                <a:ea typeface="標楷體" panose="03000509000000000000" pitchFamily="65" charset="-120"/>
                <a:cs typeface="Noto Sans CJK JP Medium"/>
              </a:rPr>
              <a:t>域</a:t>
            </a:r>
            <a:endParaRPr lang="en-US" altLang="zh-TW" sz="1800" b="1" dirty="0">
              <a:solidFill>
                <a:schemeClr val="tx1"/>
              </a:solidFill>
              <a:latin typeface="+mn-lt"/>
              <a:ea typeface="標楷體" panose="03000509000000000000" pitchFamily="65" charset="-120"/>
              <a:cs typeface="Noto Sans CJK JP Medium"/>
            </a:endParaRPr>
          </a:p>
          <a:p>
            <a:pPr>
              <a:buClr>
                <a:prstClr val="black"/>
              </a:buClr>
            </a:pPr>
            <a:endParaRPr lang="zh-TW" altLang="en-US" sz="1800" b="1" dirty="0">
              <a:solidFill>
                <a:srgbClr val="C1AA65"/>
              </a:solidFill>
              <a:latin typeface="+mn-lt"/>
              <a:ea typeface="標楷體" panose="03000509000000000000" pitchFamily="65" charset="-120"/>
              <a:cs typeface="Noto Sans CJK JP Medium"/>
            </a:endParaRPr>
          </a:p>
          <a:p>
            <a:pPr>
              <a:buClr>
                <a:prstClr val="black"/>
              </a:buClr>
            </a:pPr>
            <a:r>
              <a:rPr lang="zh-TW" altLang="en-US" sz="4000" b="1" kern="0" dirty="0">
                <a:solidFill>
                  <a:srgbClr val="C1AA65"/>
                </a:solidFill>
                <a:latin typeface="+mn-lt"/>
                <a:ea typeface="標楷體" panose="03000509000000000000" pitchFamily="65" charset="-120"/>
              </a:rPr>
              <a:t>生理學群</a:t>
            </a:r>
            <a:r>
              <a:rPr lang="en-US" altLang="zh-TW" sz="1800" b="1" dirty="0">
                <a:solidFill>
                  <a:srgbClr val="C1AA65"/>
                </a:solidFill>
                <a:latin typeface="+mn-lt"/>
                <a:ea typeface="標楷體" panose="03000509000000000000" pitchFamily="65" charset="-120"/>
                <a:cs typeface="Noto Sans CJK JP Medium"/>
              </a:rPr>
              <a:t>(</a:t>
            </a:r>
            <a:r>
              <a:rPr lang="zh-TW" altLang="en-US" sz="1800" b="1" dirty="0">
                <a:solidFill>
                  <a:srgbClr val="C1AA65"/>
                </a:solidFill>
                <a:latin typeface="+mn-lt"/>
                <a:ea typeface="標楷體" panose="03000509000000000000" pitchFamily="65" charset="-120"/>
                <a:cs typeface="Noto Sans CJK JP Medium"/>
              </a:rPr>
              <a:t>專任教師</a:t>
            </a:r>
            <a:r>
              <a:rPr lang="en-US" altLang="zh-TW" sz="1800" b="1" dirty="0">
                <a:solidFill>
                  <a:srgbClr val="C1AA65"/>
                </a:solidFill>
                <a:latin typeface="+mn-lt"/>
                <a:ea typeface="標楷體" panose="03000509000000000000" pitchFamily="65" charset="-120"/>
                <a:cs typeface="Noto Sans CJK JP Medium"/>
              </a:rPr>
              <a:t>8</a:t>
            </a:r>
            <a:r>
              <a:rPr lang="zh-TW" altLang="en-US" sz="1800" b="1" dirty="0">
                <a:solidFill>
                  <a:srgbClr val="C1AA65"/>
                </a:solidFill>
                <a:latin typeface="+mn-lt"/>
                <a:ea typeface="標楷體" panose="03000509000000000000" pitchFamily="65" charset="-120"/>
                <a:cs typeface="Noto Sans CJK JP Medium"/>
              </a:rPr>
              <a:t>位</a:t>
            </a:r>
            <a:r>
              <a:rPr lang="en-US" altLang="zh-TW" sz="1800" b="1" dirty="0">
                <a:solidFill>
                  <a:srgbClr val="C1AA65"/>
                </a:solidFill>
                <a:latin typeface="+mn-lt"/>
                <a:ea typeface="標楷體" panose="03000509000000000000" pitchFamily="65" charset="-120"/>
                <a:cs typeface="Noto Sans CJK JP Medium"/>
              </a:rPr>
              <a:t>)</a:t>
            </a:r>
            <a:endParaRPr lang="zh-TW" altLang="en-US" sz="1800" b="1" dirty="0">
              <a:solidFill>
                <a:srgbClr val="C1AA65"/>
              </a:solidFill>
              <a:latin typeface="+mn-lt"/>
              <a:ea typeface="標楷體" panose="03000509000000000000" pitchFamily="65" charset="-120"/>
              <a:cs typeface="Noto Sans CJK JP Medium"/>
            </a:endParaRPr>
          </a:p>
          <a:p>
            <a:pPr marL="12700">
              <a:spcBef>
                <a:spcPts val="100"/>
              </a:spcBef>
            </a:pPr>
            <a:r>
              <a:rPr lang="zh-TW" altLang="en-US" sz="1800" b="1" dirty="0">
                <a:solidFill>
                  <a:schemeClr val="tx1"/>
                </a:solidFill>
                <a:latin typeface="+mn-lt"/>
                <a:ea typeface="標楷體" panose="03000509000000000000" pitchFamily="65" charset="-120"/>
                <a:cs typeface="Noto Sans CJK JP Medium"/>
              </a:rPr>
              <a:t>植物生理與代謝領域、植物組織培養與抗逆境研究、 動物生理與神經免疫</a:t>
            </a:r>
            <a:endParaRPr lang="en-US" altLang="zh-TW" sz="1800" b="1" dirty="0">
              <a:solidFill>
                <a:schemeClr val="tx1"/>
              </a:solidFill>
              <a:latin typeface="+mn-lt"/>
              <a:ea typeface="標楷體" panose="03000509000000000000" pitchFamily="65" charset="-120"/>
              <a:cs typeface="Noto Sans CJK JP Medium"/>
            </a:endParaRPr>
          </a:p>
          <a:p>
            <a:pPr marL="12700">
              <a:spcBef>
                <a:spcPts val="100"/>
              </a:spcBef>
            </a:pPr>
            <a:br>
              <a:rPr lang="en-US" altLang="zh-TW" sz="1800" b="1" dirty="0">
                <a:solidFill>
                  <a:schemeClr val="tx1"/>
                </a:solidFill>
                <a:latin typeface="+mn-lt"/>
                <a:ea typeface="標楷體" panose="03000509000000000000" pitchFamily="65" charset="-120"/>
                <a:cs typeface="Noto Sans CJK JP Medium"/>
              </a:rPr>
            </a:br>
            <a:r>
              <a:rPr lang="zh-TW" altLang="en-US" sz="4000" b="1" kern="0" dirty="0">
                <a:solidFill>
                  <a:srgbClr val="C1AA65"/>
                </a:solidFill>
                <a:latin typeface="+mn-lt"/>
                <a:ea typeface="標楷體" panose="03000509000000000000" pitchFamily="65" charset="-120"/>
              </a:rPr>
              <a:t>生醫科技學群</a:t>
            </a:r>
            <a:r>
              <a:rPr lang="en-US" altLang="zh-TW" sz="1800" b="1" kern="0" dirty="0">
                <a:solidFill>
                  <a:srgbClr val="C1AA65"/>
                </a:solidFill>
                <a:latin typeface="+mn-lt"/>
                <a:ea typeface="標楷體" panose="03000509000000000000" pitchFamily="65" charset="-120"/>
              </a:rPr>
              <a:t>(</a:t>
            </a:r>
            <a:r>
              <a:rPr lang="zh-TW" altLang="en-US" sz="1800" b="1" kern="0" dirty="0">
                <a:solidFill>
                  <a:srgbClr val="C1AA65"/>
                </a:solidFill>
                <a:latin typeface="+mn-lt"/>
                <a:ea typeface="標楷體" panose="03000509000000000000" pitchFamily="65" charset="-120"/>
              </a:rPr>
              <a:t>專任教師</a:t>
            </a:r>
            <a:r>
              <a:rPr lang="en-US" altLang="zh-TW" sz="1800" b="1" kern="0" dirty="0">
                <a:solidFill>
                  <a:srgbClr val="C1AA65"/>
                </a:solidFill>
                <a:latin typeface="+mn-lt"/>
                <a:ea typeface="標楷體" panose="03000509000000000000" pitchFamily="65" charset="-120"/>
              </a:rPr>
              <a:t>9</a:t>
            </a:r>
            <a:r>
              <a:rPr lang="zh-TW" altLang="en-US" sz="1800" b="1" kern="0" dirty="0">
                <a:solidFill>
                  <a:srgbClr val="C1AA65"/>
                </a:solidFill>
                <a:latin typeface="+mn-lt"/>
                <a:ea typeface="標楷體" panose="03000509000000000000" pitchFamily="65" charset="-120"/>
              </a:rPr>
              <a:t>位</a:t>
            </a:r>
            <a:r>
              <a:rPr lang="en-US" altLang="zh-TW" sz="1800" b="1" kern="0" dirty="0">
                <a:solidFill>
                  <a:srgbClr val="C1AA65"/>
                </a:solidFill>
                <a:latin typeface="+mn-lt"/>
                <a:ea typeface="標楷體" panose="03000509000000000000" pitchFamily="65" charset="-120"/>
              </a:rPr>
              <a:t>)</a:t>
            </a:r>
            <a:br>
              <a:rPr lang="en-US" altLang="zh-TW" sz="1800" b="1" kern="0" dirty="0">
                <a:solidFill>
                  <a:srgbClr val="C1AA65"/>
                </a:solidFill>
                <a:latin typeface="+mn-lt"/>
                <a:ea typeface="標楷體" panose="03000509000000000000" pitchFamily="65" charset="-120"/>
              </a:rPr>
            </a:br>
            <a:r>
              <a:rPr lang="zh-TW" altLang="en-US" sz="1800" b="1" dirty="0">
                <a:solidFill>
                  <a:schemeClr val="tx1"/>
                </a:solidFill>
                <a:latin typeface="+mn-lt"/>
                <a:ea typeface="標楷體" panose="03000509000000000000" pitchFamily="65" charset="-120"/>
                <a:cs typeface="Noto Sans CJK JP Medium"/>
              </a:rPr>
              <a:t>腫瘤生物、蛋白生化與生醫材料、環境生物復育與生物能源、幹細胞醫學與發育生物學</a:t>
            </a:r>
            <a:endParaRPr lang="en-US" altLang="zh-TW" sz="1800" b="1" dirty="0">
              <a:solidFill>
                <a:schemeClr val="tx1"/>
              </a:solidFill>
              <a:latin typeface="+mn-lt"/>
              <a:ea typeface="標楷體" panose="03000509000000000000" pitchFamily="65" charset="-120"/>
              <a:cs typeface="Noto Sans CJK JP Medium"/>
            </a:endParaRPr>
          </a:p>
          <a:p>
            <a:pPr marL="12700">
              <a:spcBef>
                <a:spcPts val="100"/>
              </a:spcBef>
            </a:pPr>
            <a:br>
              <a:rPr lang="en-US" altLang="zh-TW" sz="1800" b="1" dirty="0">
                <a:solidFill>
                  <a:srgbClr val="C1AA65"/>
                </a:solidFill>
                <a:latin typeface="+mn-lt"/>
                <a:ea typeface="標楷體" panose="03000509000000000000" pitchFamily="65" charset="-120"/>
                <a:cs typeface="Noto Sans CJK JP Medium"/>
              </a:rPr>
            </a:br>
            <a:r>
              <a:rPr lang="en-US" altLang="zh-TW" sz="1800" b="1" kern="0" dirty="0">
                <a:solidFill>
                  <a:prstClr val="black"/>
                </a:solidFill>
                <a:latin typeface="+mn-lt"/>
                <a:ea typeface="標楷體" panose="03000509000000000000" pitchFamily="65" charset="-120"/>
              </a:rPr>
              <a:t>*</a:t>
            </a:r>
            <a:r>
              <a:rPr lang="zh-TW" altLang="en-US" sz="1800" b="1" kern="0" dirty="0">
                <a:solidFill>
                  <a:prstClr val="black"/>
                </a:solidFill>
                <a:latin typeface="+mn-lt"/>
                <a:ea typeface="標楷體" panose="03000509000000000000" pitchFamily="65" charset="-120"/>
              </a:rPr>
              <a:t>助教</a:t>
            </a:r>
            <a:r>
              <a:rPr lang="en-US" altLang="zh-TW" sz="1800" b="1" kern="0" dirty="0">
                <a:solidFill>
                  <a:prstClr val="black"/>
                </a:solidFill>
                <a:latin typeface="+mn-lt"/>
                <a:ea typeface="標楷體" panose="03000509000000000000" pitchFamily="65" charset="-120"/>
              </a:rPr>
              <a:t>3</a:t>
            </a:r>
            <a:r>
              <a:rPr lang="zh-TW" altLang="en-US" sz="1800" b="1" kern="0" dirty="0">
                <a:solidFill>
                  <a:prstClr val="black"/>
                </a:solidFill>
                <a:latin typeface="+mn-lt"/>
                <a:ea typeface="標楷體" panose="03000509000000000000" pitchFamily="65" charset="-120"/>
              </a:rPr>
              <a:t>位支援實驗課程</a:t>
            </a:r>
            <a:endParaRPr lang="zh-TW" altLang="en-US" sz="4800" b="1" kern="0" dirty="0">
              <a:solidFill>
                <a:prstClr val="black"/>
              </a:solidFill>
              <a:latin typeface="+mn-lt"/>
              <a:ea typeface="標楷體" panose="03000509000000000000" pitchFamily="65" charset="-120"/>
            </a:endParaRPr>
          </a:p>
          <a:p>
            <a:pPr>
              <a:buClr>
                <a:prstClr val="black"/>
              </a:buClr>
            </a:pPr>
            <a:br>
              <a:rPr lang="en-US" altLang="zh-TW" sz="1800" b="1" dirty="0">
                <a:solidFill>
                  <a:srgbClr val="C1AA65"/>
                </a:solidFill>
                <a:latin typeface="+mn-lt"/>
                <a:ea typeface="標楷體" panose="03000509000000000000" pitchFamily="65" charset="-120"/>
                <a:cs typeface="Noto Sans CJK JP Medium"/>
              </a:rPr>
            </a:br>
            <a:endParaRPr lang="zh-TW" altLang="en-US" sz="1800" b="1" dirty="0">
              <a:solidFill>
                <a:srgbClr val="C1AA65"/>
              </a:solidFill>
              <a:latin typeface="+mn-lt"/>
              <a:ea typeface="標楷體" panose="03000509000000000000" pitchFamily="65" charset="-120"/>
              <a:cs typeface="Noto Sans CJK JP Medium"/>
            </a:endParaRPr>
          </a:p>
          <a:p>
            <a:pPr>
              <a:buClr>
                <a:prstClr val="black"/>
              </a:buClr>
            </a:pPr>
            <a:endParaRPr lang="zh-TW" altLang="en-US" sz="1800" b="1" dirty="0">
              <a:solidFill>
                <a:schemeClr val="tx1"/>
              </a:solidFill>
              <a:latin typeface="+mn-lt"/>
              <a:ea typeface="標楷體" panose="03000509000000000000" pitchFamily="65" charset="-120"/>
              <a:cs typeface="Noto Sans CJK JP Medium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0" y="1329333"/>
            <a:ext cx="4680000" cy="36000"/>
          </a:xfrm>
          <a:prstGeom prst="rect">
            <a:avLst/>
          </a:prstGeom>
          <a:solidFill>
            <a:srgbClr val="C1AA65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zh-TW" altLang="en-US" kern="0">
              <a:solidFill>
                <a:prstClr val="white"/>
              </a:solidFill>
              <a:ea typeface="標楷體" panose="03000509000000000000" pitchFamily="65" charset="-120"/>
              <a:sym typeface="Arial"/>
            </a:endParaRPr>
          </a:p>
        </p:txBody>
      </p:sp>
      <p:pic>
        <p:nvPicPr>
          <p:cNvPr id="11" name="Picture 2" descr="https://logo.nchu.edu.tw/2020basic/PNG/03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60" y="405567"/>
            <a:ext cx="2034933" cy="5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1716;p62"/>
          <p:cNvSpPr txBox="1">
            <a:spLocks/>
          </p:cNvSpPr>
          <p:nvPr/>
        </p:nvSpPr>
        <p:spPr>
          <a:xfrm>
            <a:off x="353270" y="4148283"/>
            <a:ext cx="5563436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>
              <a:buClr>
                <a:prstClr val="black"/>
              </a:buClr>
            </a:pPr>
            <a:endParaRPr lang="zh-TW" altLang="en-US" sz="4800" b="1" kern="0" dirty="0">
              <a:solidFill>
                <a:prstClr val="black"/>
              </a:solidFill>
              <a:latin typeface="+mn-lt"/>
              <a:ea typeface="標楷體" panose="03000509000000000000" pitchFamily="65" charset="-120"/>
            </a:endParaRPr>
          </a:p>
        </p:txBody>
      </p:sp>
      <p:sp>
        <p:nvSpPr>
          <p:cNvPr id="17" name="Google Shape;1716;p62"/>
          <p:cNvSpPr txBox="1">
            <a:spLocks/>
          </p:cNvSpPr>
          <p:nvPr/>
        </p:nvSpPr>
        <p:spPr>
          <a:xfrm>
            <a:off x="353270" y="721843"/>
            <a:ext cx="4953556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>
              <a:buClr>
                <a:prstClr val="black"/>
              </a:buClr>
            </a:pPr>
            <a:r>
              <a:rPr lang="zh-TW" altLang="en-US" sz="4800" b="1" kern="0" dirty="0">
                <a:solidFill>
                  <a:prstClr val="black"/>
                </a:solidFill>
                <a:latin typeface="+mn-lt"/>
                <a:ea typeface="標楷體" panose="03000509000000000000" pitchFamily="65" charset="-120"/>
              </a:rPr>
              <a:t>師資介紹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3"/>
          <a:srcRect l="-1" t="14812" r="2893" b="1868"/>
          <a:stretch/>
        </p:blipFill>
        <p:spPr>
          <a:xfrm>
            <a:off x="6705629" y="1855694"/>
            <a:ext cx="1768664" cy="202602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81" y="347227"/>
            <a:ext cx="640079" cy="6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3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https://logo.nchu.edu.tw/2020basic/PNG/03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60" y="405567"/>
            <a:ext cx="2034933" cy="5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716;p62"/>
          <p:cNvSpPr txBox="1">
            <a:spLocks/>
          </p:cNvSpPr>
          <p:nvPr/>
        </p:nvSpPr>
        <p:spPr>
          <a:xfrm>
            <a:off x="508117" y="561806"/>
            <a:ext cx="5510306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>
              <a:buClr>
                <a:prstClr val="black"/>
              </a:buClr>
            </a:pPr>
            <a:r>
              <a:rPr lang="zh-TW" altLang="en-US" sz="3200" b="1" kern="0" dirty="0">
                <a:solidFill>
                  <a:prstClr val="black"/>
                </a:solidFill>
                <a:latin typeface="+mj-lt"/>
                <a:ea typeface="標楷體" panose="03000509000000000000" pitchFamily="65" charset="-120"/>
              </a:rPr>
              <a:t>生命科學系畢業學生未來潛能</a:t>
            </a:r>
          </a:p>
        </p:txBody>
      </p:sp>
      <p:sp>
        <p:nvSpPr>
          <p:cNvPr id="19" name="矩形 18"/>
          <p:cNvSpPr/>
          <p:nvPr/>
        </p:nvSpPr>
        <p:spPr>
          <a:xfrm>
            <a:off x="0" y="1142574"/>
            <a:ext cx="5400000" cy="36000"/>
          </a:xfrm>
          <a:prstGeom prst="rect">
            <a:avLst/>
          </a:prstGeom>
          <a:solidFill>
            <a:srgbClr val="C1AA65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zh-TW" altLang="en-US" kern="0">
              <a:solidFill>
                <a:prstClr val="white"/>
              </a:solidFill>
              <a:latin typeface="+mj-lt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08117" y="1411887"/>
            <a:ext cx="7966176" cy="30008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>
                <a:latin typeface="+mj-lt"/>
                <a:ea typeface="標楷體" panose="03000509000000000000" pitchFamily="65" charset="-120"/>
              </a:rPr>
              <a:t>美國繪圖晶片業巨擘輝達（</a:t>
            </a:r>
            <a:r>
              <a:rPr lang="en-US" altLang="zh-TW" dirty="0" err="1">
                <a:latin typeface="+mj-lt"/>
                <a:ea typeface="標楷體" panose="03000509000000000000" pitchFamily="65" charset="-120"/>
              </a:rPr>
              <a:t>Nvidia</a:t>
            </a:r>
            <a:r>
              <a:rPr lang="zh-TW" altLang="en-US" dirty="0">
                <a:latin typeface="+mj-lt"/>
                <a:ea typeface="標楷體" panose="03000509000000000000" pitchFamily="65" charset="-120"/>
              </a:rPr>
              <a:t>）執行長黃仁勳日前出席</a:t>
            </a:r>
            <a:r>
              <a:rPr lang="en-US" altLang="zh-TW" dirty="0">
                <a:latin typeface="+mj-lt"/>
                <a:ea typeface="標楷體" panose="03000509000000000000" pitchFamily="65" charset="-120"/>
              </a:rPr>
              <a:t>2024</a:t>
            </a:r>
            <a:r>
              <a:rPr lang="zh-TW" altLang="en-US" dirty="0">
                <a:latin typeface="+mj-lt"/>
                <a:ea typeface="標楷體" panose="03000509000000000000" pitchFamily="65" charset="-120"/>
              </a:rPr>
              <a:t>年世界政府峰會時，被問到如果站在科技的前端，人們到底應該學習什麼？他回應，「學習電腦的時代過去了，</a:t>
            </a:r>
            <a:r>
              <a:rPr lang="zh-TW" altLang="en-US" dirty="0">
                <a:solidFill>
                  <a:srgbClr val="FF0000"/>
                </a:solidFill>
                <a:latin typeface="+mj-lt"/>
                <a:ea typeface="標楷體" panose="03000509000000000000" pitchFamily="65" charset="-120"/>
              </a:rPr>
              <a:t>生命科學是未來</a:t>
            </a:r>
            <a:r>
              <a:rPr lang="zh-TW" altLang="en-US" dirty="0">
                <a:latin typeface="+mj-lt"/>
                <a:ea typeface="標楷體" panose="03000509000000000000" pitchFamily="65" charset="-120"/>
              </a:rPr>
              <a:t>」。</a:t>
            </a:r>
            <a:br>
              <a:rPr lang="en-US" altLang="zh-TW" dirty="0">
                <a:latin typeface="+mj-lt"/>
                <a:ea typeface="標楷體" panose="03000509000000000000" pitchFamily="65" charset="-120"/>
              </a:rPr>
            </a:br>
            <a:r>
              <a:rPr lang="zh-TW" altLang="en-US" dirty="0">
                <a:latin typeface="+mj-lt"/>
                <a:ea typeface="標楷體" panose="03000509000000000000" pitchFamily="65" charset="-120"/>
              </a:rPr>
              <a:t>阿聯酋人工智慧部長詢問黃仁勳，「若自己要選擇一門攻讀學位的專業，會給出什麼建議？」黃仁勳則談到生命科學，他認為，若重新選擇，</a:t>
            </a:r>
            <a:r>
              <a:rPr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anose="03000509000000000000" pitchFamily="65" charset="-120"/>
              </a:rPr>
              <a:t>會體認人類生物學才是科學裡最複雜的領域之一。它不僅是複雜的，如此難以理解，同時也具有難以置信的影響力。</a:t>
            </a:r>
            <a:endParaRPr lang="zh-TW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標楷體" panose="03000509000000000000" pitchFamily="65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214" y="5819896"/>
            <a:ext cx="640079" cy="656680"/>
          </a:xfrm>
          <a:prstGeom prst="rect">
            <a:avLst/>
          </a:prstGeom>
        </p:spPr>
      </p:pic>
      <p:pic>
        <p:nvPicPr>
          <p:cNvPr id="1026" name="Picture 2" descr="學電腦的時代過去了！大學該念什麼科系？黃仁勳給答案：如果有重新選擇的機會，這領域才是未來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353" y="4049359"/>
            <a:ext cx="3512355" cy="26342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389938" y="603729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>
                <a:solidFill>
                  <a:srgbClr val="050505"/>
                </a:solidFill>
                <a:latin typeface="+mj-lt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rgbClr val="050505"/>
                </a:solidFill>
                <a:latin typeface="+mj-lt"/>
                <a:ea typeface="標楷體" panose="03000509000000000000" pitchFamily="65" charset="-120"/>
              </a:rPr>
              <a:t>引用今周刋 </a:t>
            </a:r>
            <a:r>
              <a:rPr lang="en-US" altLang="zh-TW" dirty="0">
                <a:solidFill>
                  <a:srgbClr val="050505"/>
                </a:solidFill>
                <a:latin typeface="+mj-lt"/>
                <a:ea typeface="標楷體" panose="03000509000000000000" pitchFamily="65" charset="-120"/>
              </a:rPr>
              <a:t>2024-02-22</a:t>
            </a:r>
            <a:r>
              <a:rPr lang="zh-TW" altLang="en-US" dirty="0">
                <a:solidFill>
                  <a:srgbClr val="050505"/>
                </a:solidFill>
                <a:latin typeface="+mj-lt"/>
                <a:ea typeface="標楷體" panose="03000509000000000000" pitchFamily="65" charset="-120"/>
              </a:rPr>
              <a:t>報導，撰文胡肇芳，圖檔來源今周刊攝影團隊</a:t>
            </a:r>
            <a:r>
              <a:rPr lang="en-US" altLang="zh-TW" dirty="0">
                <a:solidFill>
                  <a:srgbClr val="050505"/>
                </a:solidFill>
                <a:latin typeface="+mj-lt"/>
                <a:ea typeface="標楷體" panose="03000509000000000000" pitchFamily="65" charset="-120"/>
              </a:rPr>
              <a:t>)</a:t>
            </a:r>
            <a:endParaRPr lang="zh-TW" altLang="en-US" dirty="0">
              <a:latin typeface="+mj-lt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140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自訂 1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Selling Your Property XL">
  <a:themeElements>
    <a:clrScheme name="Simple Light">
      <a:dk1>
        <a:srgbClr val="1A2A35"/>
      </a:dk1>
      <a:lt1>
        <a:srgbClr val="FFFFFF"/>
      </a:lt1>
      <a:dk2>
        <a:srgbClr val="5E6E8A"/>
      </a:dk2>
      <a:lt2>
        <a:srgbClr val="F0F0F0"/>
      </a:lt2>
      <a:accent1>
        <a:srgbClr val="E37E5F"/>
      </a:accent1>
      <a:accent2>
        <a:srgbClr val="1A2A35"/>
      </a:accent2>
      <a:accent3>
        <a:srgbClr val="5E6E8A"/>
      </a:accent3>
      <a:accent4>
        <a:srgbClr val="F0F0F0"/>
      </a:accent4>
      <a:accent5>
        <a:srgbClr val="E37E5F"/>
      </a:accent5>
      <a:accent6>
        <a:srgbClr val="1A2A35"/>
      </a:accent6>
      <a:hlink>
        <a:srgbClr val="5E6E8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2262</TotalTime>
  <Words>4094</Words>
  <Application>Microsoft Office PowerPoint</Application>
  <PresentationFormat>如螢幕大小 (4:3)</PresentationFormat>
  <Paragraphs>391</Paragraphs>
  <Slides>49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49</vt:i4>
      </vt:variant>
    </vt:vector>
  </HeadingPairs>
  <TitlesOfParts>
    <vt:vector size="66" baseType="lpstr">
      <vt:lpstr>Montserrat</vt:lpstr>
      <vt:lpstr>Montserrat Black</vt:lpstr>
      <vt:lpstr>Montserrat Medium</vt:lpstr>
      <vt:lpstr>Montserrat Thin</vt:lpstr>
      <vt:lpstr>Noto Sans CJK JP Medium</vt:lpstr>
      <vt:lpstr>宋体</vt:lpstr>
      <vt:lpstr>印品黑体</vt:lpstr>
      <vt:lpstr>微軟正黑體</vt:lpstr>
      <vt:lpstr>新細明體</vt:lpstr>
      <vt:lpstr>標楷體</vt:lpstr>
      <vt:lpstr>Arial</vt:lpstr>
      <vt:lpstr>Calibri</vt:lpstr>
      <vt:lpstr>Tahoma</vt:lpstr>
      <vt:lpstr>Times New Roman</vt:lpstr>
      <vt:lpstr>Wingdings</vt:lpstr>
      <vt:lpstr>Office Theme</vt:lpstr>
      <vt:lpstr>Selling Your Property XL</vt:lpstr>
      <vt:lpstr>PowerPoint 簡報</vt:lpstr>
      <vt:lpstr>PowerPoint 簡報</vt:lpstr>
      <vt:lpstr>1919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學分學程</vt:lpstr>
      <vt:lpstr>PowerPoint 簡報</vt:lpstr>
      <vt:lpstr>暑期先修班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餐飲(校門口)</vt:lpstr>
      <vt:lpstr>餐飲(校內)</vt:lpstr>
      <vt:lpstr>圖書館 (全國第二大圖書館)</vt:lpstr>
      <vt:lpstr>PowerPoint 簡報</vt:lpstr>
      <vt:lpstr>PowerPoint 簡報</vt:lpstr>
      <vt:lpstr>PowerPoint 簡報</vt:lpstr>
      <vt:lpstr>PowerPoint 簡報</vt:lpstr>
    </vt:vector>
  </TitlesOfParts>
  <Company>nchu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cdtl-user</dc:creator>
  <cp:lastModifiedBy>user</cp:lastModifiedBy>
  <cp:revision>115</cp:revision>
  <dcterms:created xsi:type="dcterms:W3CDTF">2022-08-25T07:31:04Z</dcterms:created>
  <dcterms:modified xsi:type="dcterms:W3CDTF">2026-03-30T08:06:01Z</dcterms:modified>
</cp:coreProperties>
</file>